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FB80F-EDF1-4414-8D5D-0BDDF43CD96B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CA5B7-7D7C-47E1-A89A-23443E6000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43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249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199593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FFD2-BC76-43FC-8D8B-85B3FEBF7225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98AD-2560-4EBE-9696-2BFF3A801C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FFD2-BC76-43FC-8D8B-85B3FEBF7225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98AD-2560-4EBE-9696-2BFF3A801C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249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FFD2-BC76-43FC-8D8B-85B3FEBF7225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98AD-2560-4EBE-9696-2BFF3A801C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Osna simetrija</a:t>
            </a:r>
          </a:p>
        </p:txBody>
      </p:sp>
    </p:spTree>
    <p:extLst>
      <p:ext uri="{BB962C8B-B14F-4D97-AF65-F5344CB8AC3E}">
        <p14:creationId xmlns:p14="http://schemas.microsoft.com/office/powerpoint/2010/main" val="98416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Odredi </a:t>
            </a:r>
            <a:r>
              <a:rPr lang="hr-HR" dirty="0" err="1"/>
              <a:t>osnosimetričnu</a:t>
            </a:r>
            <a:r>
              <a:rPr lang="hr-HR" dirty="0"/>
              <a:t> sliku dužine s obzirom na pravac </a:t>
            </a:r>
            <a:r>
              <a:rPr lang="hr-HR" i="1" dirty="0"/>
              <a:t>p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251657" cy="24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67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Odredi </a:t>
            </a:r>
            <a:r>
              <a:rPr lang="hr-HR" dirty="0" err="1"/>
              <a:t>osnosimetričnu</a:t>
            </a:r>
            <a:r>
              <a:rPr lang="hr-HR" dirty="0"/>
              <a:t> sliku dužine s obzirom na pravac </a:t>
            </a:r>
            <a:r>
              <a:rPr lang="hr-HR" i="1" dirty="0"/>
              <a:t>p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b)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62220"/>
              </p:ext>
            </p:extLst>
          </p:nvPr>
        </p:nvGraphicFramePr>
        <p:xfrm>
          <a:off x="1511660" y="1988840"/>
          <a:ext cx="6120680" cy="323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Bitmap Image" r:id="rId3" imgW="2847619" imgH="1504762" progId="Paint.Picture">
                  <p:embed/>
                </p:oleObj>
              </mc:Choice>
              <mc:Fallback>
                <p:oleObj name="Bitmap Image" r:id="rId3" imgW="2847619" imgH="150476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660" y="1988840"/>
                        <a:ext cx="6120680" cy="3234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012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Odredi </a:t>
            </a:r>
            <a:r>
              <a:rPr lang="hr-HR" dirty="0" err="1"/>
              <a:t>osnosimetričnu</a:t>
            </a:r>
            <a:r>
              <a:rPr lang="hr-HR" dirty="0"/>
              <a:t> sliku pravaca s obzirom na pravac </a:t>
            </a:r>
            <a:r>
              <a:rPr lang="hr-HR" i="1" dirty="0"/>
              <a:t>p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821238" cy="314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0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51520" y="3789040"/>
            <a:ext cx="8507288" cy="3034186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Ovu predivnu građevinu Taj Mahal podigao je u 17.</a:t>
            </a:r>
            <a:r>
              <a:rPr lang="hr-HR" dirty="0"/>
              <a:t> stoljeću </a:t>
            </a:r>
            <a:r>
              <a:rPr lang="hr-HR" dirty="0" err="1"/>
              <a:t>Shah</a:t>
            </a:r>
            <a:r>
              <a:rPr lang="hr-HR" dirty="0"/>
              <a:t> Jahan (Šah </a:t>
            </a:r>
            <a:r>
              <a:rPr lang="hr-HR" dirty="0" err="1"/>
              <a:t>Đahan</a:t>
            </a:r>
            <a:r>
              <a:rPr lang="hr-HR" dirty="0"/>
              <a:t>), vladar </a:t>
            </a:r>
            <a:r>
              <a:rPr lang="hr-HR" dirty="0" err="1"/>
              <a:t>Mogulskog</a:t>
            </a:r>
            <a:r>
              <a:rPr lang="hr-HR" dirty="0"/>
              <a:t> carstva na Indijskom poluotoku u spomen svojoj voljenoj ženi </a:t>
            </a:r>
            <a:r>
              <a:rPr lang="hr-HR" dirty="0" err="1"/>
              <a:t>Mumtaz</a:t>
            </a:r>
            <a:r>
              <a:rPr lang="hr-HR" dirty="0"/>
              <a:t> Mahal koja je umrla pri porodu njihova četrnaestog djeteta. Ostale su mnoge legende o njezinoj </a:t>
            </a:r>
            <a:r>
              <a:rPr lang="vi-VN" dirty="0"/>
              <a:t>ljepoti i njihovoj ljubavi. Nije međutim ostalo zapisano</a:t>
            </a:r>
            <a:r>
              <a:rPr lang="hr-HR" dirty="0"/>
              <a:t> što su o svemu tome mislili siromašni podanici kojima je porez učetverostručen. Sve u svemu poznato je da je kralj volio simetrije. Kakvu simetriju možeš uočiti na ovom mauzoleju?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683" y="934346"/>
            <a:ext cx="4176464" cy="27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0" y="-1"/>
            <a:ext cx="9124778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259632" y="79472"/>
            <a:ext cx="788436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Osna simetrija </a:t>
            </a:r>
            <a:r>
              <a:rPr lang="hr-HR" dirty="0">
                <a:solidFill>
                  <a:srgbClr val="FF0000"/>
                </a:solidFill>
              </a:rPr>
              <a:t>s obzirom na pravac p jest preslikavanje koje svakoj točki T ravnine pridružuje točku T’ tako da je pravac p simetrala dužine         . </a:t>
            </a:r>
          </a:p>
          <a:p>
            <a:r>
              <a:rPr lang="hr-HR" dirty="0">
                <a:solidFill>
                  <a:srgbClr val="FF0000"/>
                </a:solidFill>
              </a:rPr>
              <a:t>Pravac p zovemo os simetrije.</a:t>
            </a: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0" y="333502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874485"/>
              </p:ext>
            </p:extLst>
          </p:nvPr>
        </p:nvGraphicFramePr>
        <p:xfrm>
          <a:off x="1763688" y="3068960"/>
          <a:ext cx="762557" cy="58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Jednadžba" r:id="rId3" imgW="266400" imgH="203040" progId="Equation.3">
                  <p:embed/>
                </p:oleObj>
              </mc:Choice>
              <mc:Fallback>
                <p:oleObj name="Jednadžba" r:id="rId3" imgW="266400" imgH="203040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068960"/>
                        <a:ext cx="762557" cy="582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3492934"/>
            <a:ext cx="3132491" cy="3114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9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Odredimo osnosimetrične slike zadanih točaka s obzirom na pravac p.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Prilagođeno 3">
            <a:hlinkClick r:id="" action="ppaction://noaction" highlightClick="1"/>
          </p:cNvPr>
          <p:cNvSpPr/>
          <p:nvPr/>
        </p:nvSpPr>
        <p:spPr>
          <a:xfrm>
            <a:off x="7668344" y="6309320"/>
            <a:ext cx="1475656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2"/>
                </a:solidFill>
                <a:latin typeface="+mj-lt"/>
              </a:rPr>
              <a:t>Rješenje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35718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37" y="1941214"/>
            <a:ext cx="368617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74540"/>
            <a:ext cx="37052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2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Osna simetrija</a:t>
            </a:r>
            <a:r>
              <a:rPr lang="hr-HR" dirty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vi-VN" dirty="0">
                <a:solidFill>
                  <a:srgbClr val="FF0000"/>
                </a:solidFill>
              </a:rPr>
              <a:t>čuva međusobne</a:t>
            </a:r>
            <a:r>
              <a:rPr lang="hr-HR" dirty="0">
                <a:solidFill>
                  <a:srgbClr val="FF0000"/>
                </a:solidFill>
              </a:rPr>
              <a:t> udaljenosti točaka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dirty="0">
                <a:solidFill>
                  <a:srgbClr val="FF0000"/>
                </a:solidFill>
              </a:rPr>
              <a:t>preslikava dužinu u njoj sukladnu </a:t>
            </a:r>
            <a:r>
              <a:rPr lang="pl-PL" dirty="0">
                <a:solidFill>
                  <a:srgbClr val="FF0000"/>
                </a:solidFill>
              </a:rPr>
              <a:t>dužinu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</a:rPr>
              <a:t>preslikava pravac u pravac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</a:rPr>
              <a:t>preslikava kut u </a:t>
            </a:r>
            <a:r>
              <a:rPr lang="hr-HR" dirty="0">
                <a:solidFill>
                  <a:srgbClr val="FF0000"/>
                </a:solidFill>
              </a:rPr>
              <a:t>njemu sukladan kut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0" y="333502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1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2. </a:t>
            </a:r>
            <a:r>
              <a:rPr lang="vi-VN" dirty="0"/>
              <a:t>Nađimo osnosimetričnu sliku</a:t>
            </a:r>
            <a:br>
              <a:rPr lang="vi-VN" dirty="0"/>
            </a:br>
            <a:r>
              <a:rPr lang="hr-HR" dirty="0"/>
              <a:t>jednakokračnog trokuta </a:t>
            </a:r>
            <a:r>
              <a:rPr lang="hr-HR" dirty="0" err="1"/>
              <a:t>sobzirom</a:t>
            </a:r>
            <a:r>
              <a:rPr lang="hr-HR" dirty="0"/>
              <a:t> na pravac </a:t>
            </a:r>
            <a:r>
              <a:rPr lang="hr-HR" i="1" dirty="0"/>
              <a:t>p</a:t>
            </a:r>
            <a:r>
              <a:rPr lang="hr-HR" dirty="0"/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9" y="1705614"/>
            <a:ext cx="285856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2448272" cy="264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563887" y="4850054"/>
            <a:ext cx="525658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dirty="0">
                <a:latin typeface="+mj-lt"/>
              </a:rPr>
              <a:t>Trokut je jednakokračan pa je</a:t>
            </a:r>
          </a:p>
          <a:p>
            <a:r>
              <a:rPr lang="hr-HR" sz="2500" dirty="0" err="1">
                <a:latin typeface="+mj-lt"/>
              </a:rPr>
              <a:t>osnosimetričan</a:t>
            </a:r>
            <a:r>
              <a:rPr lang="hr-HR" sz="2500" dirty="0">
                <a:latin typeface="+mj-lt"/>
              </a:rPr>
              <a:t> s obzirom na</a:t>
            </a:r>
          </a:p>
          <a:p>
            <a:r>
              <a:rPr lang="hr-HR" sz="2500" dirty="0">
                <a:latin typeface="+mj-lt"/>
              </a:rPr>
              <a:t>simetralu dužine    </a:t>
            </a:r>
            <a:r>
              <a:rPr lang="hr-HR" sz="2500" i="1" dirty="0">
                <a:latin typeface="+mj-lt"/>
              </a:rPr>
              <a:t>     </a:t>
            </a:r>
            <a:r>
              <a:rPr lang="hr-HR" sz="2500" dirty="0">
                <a:latin typeface="+mj-lt"/>
              </a:rPr>
              <a:t>(pravac </a:t>
            </a:r>
            <a:r>
              <a:rPr lang="hr-HR" sz="2500" i="1" dirty="0">
                <a:latin typeface="+mj-lt"/>
              </a:rPr>
              <a:t>p</a:t>
            </a:r>
            <a:r>
              <a:rPr lang="hr-HR" sz="2500" dirty="0">
                <a:latin typeface="+mj-lt"/>
              </a:rPr>
              <a:t>).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184" y="1494397"/>
            <a:ext cx="3302167" cy="265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06446"/>
              </p:ext>
            </p:extLst>
          </p:nvPr>
        </p:nvGraphicFramePr>
        <p:xfrm>
          <a:off x="6089267" y="5691963"/>
          <a:ext cx="529159" cy="40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Jednadžba" r:id="rId6" imgW="266400" imgH="203040" progId="Equation.3">
                  <p:embed/>
                </p:oleObj>
              </mc:Choice>
              <mc:Fallback>
                <p:oleObj name="Jednadžba" r:id="rId6" imgW="266400" imgH="20304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267" y="5691963"/>
                        <a:ext cx="529159" cy="404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kcijski gumb: Prilagođeno 9">
            <a:hlinkClick r:id="" action="ppaction://noaction" highlightClick="1"/>
          </p:cNvPr>
          <p:cNvSpPr/>
          <p:nvPr/>
        </p:nvSpPr>
        <p:spPr>
          <a:xfrm>
            <a:off x="7668344" y="6165304"/>
            <a:ext cx="1475656" cy="6926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4233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3. </a:t>
            </a:r>
            <a:r>
              <a:rPr lang="vi-VN" dirty="0"/>
              <a:t>Pronađimo osi (približne) simetrije sljedećih likova.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7"/>
            <a:ext cx="8208912" cy="433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668344" y="6165304"/>
            <a:ext cx="1475656" cy="6926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0566"/>
            <a:ext cx="8064896" cy="431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2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Odredi osnosimetrične slike zadanih točaka s obzirom na pravac </a:t>
            </a:r>
            <a:r>
              <a:rPr lang="hr-HR" i="1" dirty="0"/>
              <a:t>p </a:t>
            </a:r>
            <a:r>
              <a:rPr lang="hr-HR" dirty="0"/>
              <a:t>(os simetrije).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624736" cy="392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17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Odredi osnosimetrične slike zadanih točaka s obzirom na pravac </a:t>
            </a:r>
            <a:r>
              <a:rPr lang="hr-HR" i="1" dirty="0"/>
              <a:t>p </a:t>
            </a:r>
            <a:r>
              <a:rPr lang="hr-HR" dirty="0"/>
              <a:t>(os simetrije).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b)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344816" cy="332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703728"/>
      </p:ext>
    </p:extLst>
  </p:cSld>
  <p:clrMapOvr>
    <a:masterClrMapping/>
  </p:clrMapOvr>
</p:sld>
</file>

<file path=ppt/theme/theme1.xml><?xml version="1.0" encoding="utf-8"?>
<a:theme xmlns:a="http://schemas.openxmlformats.org/drawingml/2006/main" name="alfa_zelena_logo">
  <a:themeElements>
    <a:clrScheme name="alfa_zeleno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00B050"/>
      </a:accent1>
      <a:accent2>
        <a:srgbClr val="DBE5B5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alfa_zelena_logo</Template>
  <TotalTime>89</TotalTime>
  <Words>280</Words>
  <Application>Microsoft Office PowerPoint</Application>
  <PresentationFormat>Prikaz na zaslonu (4:3)</PresentationFormat>
  <Paragraphs>30</Paragraphs>
  <Slides>12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alfa_zelena_logo</vt:lpstr>
      <vt:lpstr>Jednadžba</vt:lpstr>
      <vt:lpstr>Bitmap Image</vt:lpstr>
      <vt:lpstr>Osna simetrija</vt:lpstr>
      <vt:lpstr>Zanimljivosti</vt:lpstr>
      <vt:lpstr>UPAMTI</vt:lpstr>
      <vt:lpstr>Primjer 1. Odredimo osnosimetrične slike zadanih točaka s obzirom na pravac p.</vt:lpstr>
      <vt:lpstr>UPAMTI</vt:lpstr>
      <vt:lpstr>Primjer 2. Nađimo osnosimetričnu sliku jednakokračnog trokuta sobzirom na pravac p.</vt:lpstr>
      <vt:lpstr>Primjer 3. Pronađimo osi (približne) simetrije sljedećih likova.</vt:lpstr>
      <vt:lpstr>1. Odredi osnosimetrične slike zadanih točaka s obzirom na pravac p (os simetrije).</vt:lpstr>
      <vt:lpstr>1. Odredi osnosimetrične slike zadanih točaka s obzirom na pravac p (os simetrije).</vt:lpstr>
      <vt:lpstr>2. Odredi osnosimetričnu sliku dužine s obzirom na pravac p.</vt:lpstr>
      <vt:lpstr>2. Odredi osnosimetričnu sliku dužine s obzirom na pravac p.</vt:lpstr>
      <vt:lpstr>3. Odredi osnosimetričnu sliku pravaca s obzirom na pravac p.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27</cp:revision>
  <dcterms:created xsi:type="dcterms:W3CDTF">2014-04-15T08:23:20Z</dcterms:created>
  <dcterms:modified xsi:type="dcterms:W3CDTF">2020-03-16T12:52:29Z</dcterms:modified>
</cp:coreProperties>
</file>