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4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20505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227D-7F5A-4D68-A5A5-FC7218C0F472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0F06-0CA4-4B13-BAF8-A8FA0A9A9E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6227D-7F5A-4D68-A5A5-FC7218C0F472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E0F06-0CA4-4B13-BAF8-A8FA0A9A9E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6227D-7F5A-4D68-A5A5-FC7218C0F472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0F06-0CA4-4B13-BAF8-A8FA0A9A9E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Udaljenost točke od ravnine</a:t>
            </a:r>
          </a:p>
        </p:txBody>
      </p:sp>
    </p:spTree>
    <p:extLst>
      <p:ext uri="{BB962C8B-B14F-4D97-AF65-F5344CB8AC3E}">
        <p14:creationId xmlns:p14="http://schemas.microsoft.com/office/powerpoint/2010/main" val="145334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rgbClr val="874989"/>
          </a:solidFill>
        </p:spPr>
        <p:txBody>
          <a:bodyPr>
            <a:normAutofit fontScale="90000"/>
          </a:bodyPr>
          <a:lstStyle/>
          <a:p>
            <a:r>
              <a:rPr lang="hr-HR" dirty="0"/>
              <a:t>4. Točka </a:t>
            </a:r>
            <a:r>
              <a:rPr lang="hr-HR" i="1" dirty="0"/>
              <a:t>M </a:t>
            </a:r>
            <a:r>
              <a:rPr lang="hr-HR" dirty="0"/>
              <a:t>je od ravnine </a:t>
            </a:r>
            <a:r>
              <a:rPr lang="hr-HR" dirty="0">
                <a:latin typeface="Edwardian Script ITC" pitchFamily="66" charset="0"/>
              </a:rPr>
              <a:t>R</a:t>
            </a:r>
            <a:r>
              <a:rPr lang="hr-HR" dirty="0"/>
              <a:t> udaljena 17 cm, a točka </a:t>
            </a:r>
            <a:r>
              <a:rPr lang="hr-HR" i="1" dirty="0"/>
              <a:t>N </a:t>
            </a:r>
            <a:r>
              <a:rPr lang="hr-HR" dirty="0"/>
              <a:t>7 cm. Duljina </a:t>
            </a:r>
            <a:r>
              <a:rPr lang="hr-HR" dirty="0" err="1"/>
              <a:t>ortogonalne</a:t>
            </a:r>
            <a:r>
              <a:rPr lang="hr-HR" dirty="0"/>
              <a:t> projekcije dužine </a:t>
            </a:r>
            <a:r>
              <a:rPr lang="hr-HR" i="1" dirty="0"/>
              <a:t>MN </a:t>
            </a:r>
            <a:r>
              <a:rPr lang="hr-HR" dirty="0"/>
              <a:t>na tu ravninu iznosi 10 cm. Kolika je duljina dužine </a:t>
            </a:r>
            <a:r>
              <a:rPr lang="hr-HR" i="1" dirty="0"/>
              <a:t>MN </a:t>
            </a:r>
            <a:r>
              <a:rPr lang="hr-HR" dirty="0"/>
              <a:t>ako su točke </a:t>
            </a:r>
            <a:r>
              <a:rPr lang="hr-HR" i="1" dirty="0"/>
              <a:t>M </a:t>
            </a:r>
            <a:r>
              <a:rPr lang="hr-HR" dirty="0"/>
              <a:t>i </a:t>
            </a:r>
            <a:r>
              <a:rPr lang="hr-HR" i="1" dirty="0"/>
              <a:t>N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hr-HR" dirty="0"/>
              <a:t>b) s različitih strana  ravnine </a:t>
            </a:r>
            <a:r>
              <a:rPr lang="hr-HR" sz="3200" dirty="0">
                <a:latin typeface="Edwardian Script ITC" pitchFamily="66" charset="0"/>
              </a:rPr>
              <a:t>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97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U bilježnicu prepiši točne izjave.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35896" y="1600200"/>
            <a:ext cx="5184576" cy="50691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dirty="0"/>
              <a:t>Udaljenost točke </a:t>
            </a:r>
            <a:r>
              <a:rPr lang="hr-HR" i="1" dirty="0"/>
              <a:t>A </a:t>
            </a:r>
            <a:r>
              <a:rPr lang="hr-HR" dirty="0"/>
              <a:t>od ravnine </a:t>
            </a:r>
            <a:r>
              <a:rPr lang="hr-HR" i="1" dirty="0"/>
              <a:t>EFG </a:t>
            </a:r>
            <a:r>
              <a:rPr lang="hr-HR" dirty="0"/>
              <a:t>iznosi 15 cm.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dirty="0"/>
              <a:t>Udaljenost točke </a:t>
            </a:r>
            <a:r>
              <a:rPr lang="hr-HR" i="1" dirty="0"/>
              <a:t>C </a:t>
            </a:r>
            <a:r>
              <a:rPr lang="hr-HR" dirty="0"/>
              <a:t>od ravnine </a:t>
            </a:r>
            <a:r>
              <a:rPr lang="hr-HR" i="1" dirty="0"/>
              <a:t>ABF </a:t>
            </a:r>
            <a:r>
              <a:rPr lang="hr-HR" dirty="0"/>
              <a:t>iznosi 10 cm.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dirty="0"/>
              <a:t>Udaljenost točke </a:t>
            </a:r>
            <a:r>
              <a:rPr lang="hr-HR" i="1" dirty="0"/>
              <a:t>H </a:t>
            </a:r>
            <a:r>
              <a:rPr lang="hr-HR" dirty="0"/>
              <a:t>od ravnine </a:t>
            </a:r>
            <a:r>
              <a:rPr lang="hr-HR" i="1" dirty="0"/>
              <a:t>BCG </a:t>
            </a:r>
            <a:r>
              <a:rPr lang="hr-HR" dirty="0"/>
              <a:t>iznosi 10 cm.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/>
              <a:t>Udaljenost točke od ravnine je udaljenost te točke do njezine ortogonalne projekcije na ravninu.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" y="2201787"/>
            <a:ext cx="3419872" cy="347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87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51520" y="3647750"/>
            <a:ext cx="8640960" cy="3210250"/>
          </a:xfrm>
        </p:spPr>
        <p:txBody>
          <a:bodyPr>
            <a:noAutofit/>
          </a:bodyPr>
          <a:lstStyle/>
          <a:p>
            <a:r>
              <a:rPr lang="hr-HR" sz="2300" dirty="0" err="1"/>
              <a:t>Roger</a:t>
            </a:r>
            <a:r>
              <a:rPr lang="hr-HR" sz="2300" dirty="0"/>
              <a:t> Waters, jedan od osnivača </a:t>
            </a:r>
            <a:r>
              <a:rPr lang="hr-HR" sz="2300" dirty="0" err="1"/>
              <a:t>rock</a:t>
            </a:r>
            <a:r>
              <a:rPr lang="hr-HR" sz="2300" dirty="0"/>
              <a:t> grupe Pink Floyd, </a:t>
            </a:r>
            <a:r>
              <a:rPr lang="pl-PL" sz="2300" dirty="0"/>
              <a:t>2006. godine je na zidu koji je izraelska vlada podigla </a:t>
            </a:r>
            <a:r>
              <a:rPr lang="hr-HR" sz="2300" dirty="0"/>
              <a:t>prema Palestincima sprejem napisao riječi iz pjesme s </a:t>
            </a:r>
            <a:r>
              <a:rPr lang="en-US" sz="2300" dirty="0" err="1"/>
              <a:t>poznatog</a:t>
            </a:r>
            <a:r>
              <a:rPr lang="en-US" sz="2300" dirty="0"/>
              <a:t> </a:t>
            </a:r>
            <a:r>
              <a:rPr lang="en-US" sz="2300" dirty="0" err="1"/>
              <a:t>albuma</a:t>
            </a:r>
            <a:r>
              <a:rPr lang="en-US" sz="2300" dirty="0"/>
              <a:t> The Wall: </a:t>
            </a:r>
            <a:r>
              <a:rPr lang="en-US" sz="2300" i="1" dirty="0"/>
              <a:t>We don’t need no thought control</a:t>
            </a:r>
            <a:r>
              <a:rPr lang="en-US" sz="2300" dirty="0"/>
              <a:t>,</a:t>
            </a:r>
            <a:r>
              <a:rPr lang="hr-HR" sz="2300" dirty="0"/>
              <a:t>  s</a:t>
            </a:r>
            <a:r>
              <a:rPr lang="pt-BR" sz="2300" dirty="0"/>
              <a:t>olidarizirajući se tako s onim Izraelcima i Palestincima koji</a:t>
            </a:r>
            <a:r>
              <a:rPr lang="hr-HR" sz="2300" dirty="0"/>
              <a:t> </a:t>
            </a:r>
            <a:r>
              <a:rPr lang="pl-PL" sz="2300" dirty="0"/>
              <a:t>odbacuju  ekstremizam i nasilje, i spremni su na zajednički </a:t>
            </a:r>
            <a:r>
              <a:rPr lang="hr-HR" sz="2300" dirty="0"/>
              <a:t>miroljubiv život. Oni koji pišu nedopuštene grafite na nedopuštenim mjestima izlažu se opasnosti  </a:t>
            </a:r>
            <a:r>
              <a:rPr lang="pl-PL" sz="2300" dirty="0"/>
              <a:t>da budu uhvaćeni. Zato nastoje najkraćim putem doći do zida. Koji je to put?</a:t>
            </a:r>
            <a:endParaRPr lang="hr-HR" sz="2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980728"/>
            <a:ext cx="403941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5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576584"/>
            <a:ext cx="8229600" cy="4549579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Udaljenost točke od ravnine jednaka je udaljenosti te točke od njezine ortogonalne </a:t>
            </a:r>
            <a:r>
              <a:rPr lang="hr-HR" dirty="0">
                <a:solidFill>
                  <a:srgbClr val="FF0000"/>
                </a:solidFill>
              </a:rPr>
              <a:t>projekcije na tu ravninu.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9" name="Elipsa 8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užna strelica 9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15" y="3399925"/>
            <a:ext cx="5095786" cy="290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rgbClr val="874989"/>
          </a:solidFill>
        </p:spPr>
        <p:txBody>
          <a:bodyPr>
            <a:normAutofit fontScale="90000"/>
          </a:bodyPr>
          <a:lstStyle/>
          <a:p>
            <a:r>
              <a:rPr lang="hr-HR" dirty="0"/>
              <a:t>Primjer 1. Točka </a:t>
            </a:r>
            <a:r>
              <a:rPr lang="hr-HR" i="1" dirty="0"/>
              <a:t>A </a:t>
            </a:r>
            <a:r>
              <a:rPr lang="hr-HR" dirty="0"/>
              <a:t>je od ravnine </a:t>
            </a:r>
            <a:r>
              <a:rPr lang="hr-HR" sz="3600" dirty="0">
                <a:latin typeface="Edwardian Script ITC" pitchFamily="66" charset="0"/>
              </a:rPr>
              <a:t>R </a:t>
            </a:r>
            <a:r>
              <a:rPr lang="hr-HR" dirty="0"/>
              <a:t> udaljena 6 cm, a točka </a:t>
            </a:r>
            <a:r>
              <a:rPr lang="hr-HR" i="1" dirty="0"/>
              <a:t>B </a:t>
            </a:r>
            <a:r>
              <a:rPr lang="hr-HR" dirty="0"/>
              <a:t>je od iste ravnine udaljena 11 cm. Duljina</a:t>
            </a:r>
            <a:br>
              <a:rPr lang="hr-HR" dirty="0"/>
            </a:br>
            <a:r>
              <a:rPr lang="pl-PL" dirty="0"/>
              <a:t>ortogonalne projekcije dužine </a:t>
            </a:r>
            <a:r>
              <a:rPr lang="pl-PL" i="1" dirty="0"/>
              <a:t>AB </a:t>
            </a:r>
            <a:r>
              <a:rPr lang="pl-PL" dirty="0"/>
              <a:t>na tu ravninu je 12 cm. Kolika je duljina dužine </a:t>
            </a:r>
            <a:r>
              <a:rPr lang="pl-PL" i="1" dirty="0"/>
              <a:t>AB </a:t>
            </a:r>
            <a:r>
              <a:rPr lang="pl-PL" dirty="0"/>
              <a:t>ako su: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597" y="2204864"/>
            <a:ext cx="3106688" cy="3705275"/>
          </a:xfrm>
        </p:spPr>
        <p:txBody>
          <a:bodyPr/>
          <a:lstStyle/>
          <a:p>
            <a:r>
              <a:rPr lang="hr-HR" dirty="0"/>
              <a:t>a) Točke A i B s iste strane ravnine </a:t>
            </a:r>
            <a:r>
              <a:rPr lang="hr-HR" sz="3200" dirty="0">
                <a:latin typeface="Edwardian Script ITC" pitchFamily="66" charset="0"/>
              </a:rPr>
              <a:t>R </a:t>
            </a:r>
            <a:endParaRPr lang="hr-HR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5220072" y="1124744"/>
            <a:ext cx="5040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>
            <a:off x="6012160" y="1556792"/>
            <a:ext cx="5040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559" y="2538974"/>
            <a:ext cx="5914544" cy="4062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83" y="2367901"/>
            <a:ext cx="5231792" cy="411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415808" y="6215000"/>
            <a:ext cx="1728192" cy="6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36375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rgbClr val="874989"/>
          </a:solidFill>
        </p:spPr>
        <p:txBody>
          <a:bodyPr>
            <a:normAutofit fontScale="90000"/>
          </a:bodyPr>
          <a:lstStyle/>
          <a:p>
            <a:r>
              <a:rPr lang="hr-HR" dirty="0"/>
              <a:t>Primjer 1. Točka </a:t>
            </a:r>
            <a:r>
              <a:rPr lang="hr-HR" i="1" dirty="0"/>
              <a:t>A </a:t>
            </a:r>
            <a:r>
              <a:rPr lang="hr-HR" dirty="0"/>
              <a:t>je od ravnine </a:t>
            </a:r>
            <a:r>
              <a:rPr lang="hr-HR" sz="3600" dirty="0">
                <a:latin typeface="Edwardian Script ITC" pitchFamily="66" charset="0"/>
              </a:rPr>
              <a:t>R </a:t>
            </a:r>
            <a:r>
              <a:rPr lang="hr-HR" dirty="0"/>
              <a:t> udaljena 6 cm, a točka </a:t>
            </a:r>
            <a:r>
              <a:rPr lang="hr-HR" i="1" dirty="0"/>
              <a:t>B </a:t>
            </a:r>
            <a:r>
              <a:rPr lang="hr-HR" dirty="0"/>
              <a:t>je od iste ravnine udaljena 11 cm. Duljina</a:t>
            </a:r>
            <a:br>
              <a:rPr lang="hr-HR" dirty="0"/>
            </a:br>
            <a:r>
              <a:rPr lang="pl-PL" dirty="0"/>
              <a:t>ortogonalne projekcije dužine </a:t>
            </a:r>
            <a:r>
              <a:rPr lang="pl-PL" i="1" dirty="0"/>
              <a:t>AB </a:t>
            </a:r>
            <a:r>
              <a:rPr lang="pl-PL" dirty="0"/>
              <a:t>na tu ravninu je 12 cm. Kolika je duljina dužine </a:t>
            </a:r>
            <a:r>
              <a:rPr lang="pl-PL" i="1" dirty="0"/>
              <a:t>AB </a:t>
            </a:r>
            <a:r>
              <a:rPr lang="pl-PL" dirty="0"/>
              <a:t>ako su:</a:t>
            </a:r>
            <a:endParaRPr lang="hr-HR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5220072" y="1124744"/>
            <a:ext cx="5040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>
            <a:off x="6012160" y="1556792"/>
            <a:ext cx="5040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28" y="2140827"/>
            <a:ext cx="4141487" cy="4497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415808" y="6215000"/>
            <a:ext cx="1728192" cy="6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70" y="2181812"/>
            <a:ext cx="4913721" cy="469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204864"/>
            <a:ext cx="3888432" cy="3705275"/>
          </a:xfrm>
        </p:spPr>
        <p:txBody>
          <a:bodyPr/>
          <a:lstStyle/>
          <a:p>
            <a:r>
              <a:rPr lang="hr-HR" dirty="0"/>
              <a:t>b) Točke A i B s različitih strana ravnine </a:t>
            </a:r>
            <a:r>
              <a:rPr lang="hr-HR" sz="3200" dirty="0">
                <a:latin typeface="Edwardian Script ITC" pitchFamily="66" charset="0"/>
              </a:rPr>
              <a:t>R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41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900" dirty="0"/>
              <a:t>1. Duljine bridova kvadra </a:t>
            </a:r>
            <a:r>
              <a:rPr lang="hr-HR" sz="2900" i="1" dirty="0"/>
              <a:t>ABCDEFGH </a:t>
            </a:r>
            <a:r>
              <a:rPr lang="hr-HR" sz="2900" dirty="0"/>
              <a:t>iznose |</a:t>
            </a:r>
            <a:r>
              <a:rPr lang="hr-HR" sz="2900" i="1" dirty="0"/>
              <a:t>AB|</a:t>
            </a:r>
            <a:r>
              <a:rPr lang="hr-HR" sz="2900" dirty="0"/>
              <a:t>=7 cm, |</a:t>
            </a:r>
            <a:r>
              <a:rPr lang="hr-HR" sz="2900" i="1" dirty="0"/>
              <a:t>AD|</a:t>
            </a:r>
            <a:r>
              <a:rPr lang="hr-HR" sz="2900" dirty="0"/>
              <a:t>=5 cm i |</a:t>
            </a:r>
            <a:r>
              <a:rPr lang="hr-HR" sz="2900" i="1" dirty="0"/>
              <a:t>AE|</a:t>
            </a:r>
            <a:r>
              <a:rPr lang="hr-HR" sz="2900" dirty="0"/>
              <a:t>=9 cm. Kolika je udaljenost točke: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hr-HR" i="1" dirty="0"/>
              <a:t>G </a:t>
            </a:r>
            <a:r>
              <a:rPr lang="hr-HR" dirty="0"/>
              <a:t>od ravnine </a:t>
            </a:r>
            <a:r>
              <a:rPr lang="hr-HR" i="1" dirty="0"/>
              <a:t>ABC</a:t>
            </a:r>
            <a:endParaRPr lang="hr-HR" dirty="0"/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hr-HR" i="1" dirty="0"/>
              <a:t>E </a:t>
            </a:r>
            <a:r>
              <a:rPr lang="hr-HR" dirty="0"/>
              <a:t>od ravnine </a:t>
            </a:r>
            <a:r>
              <a:rPr lang="hr-HR" i="1" dirty="0"/>
              <a:t>BCG</a:t>
            </a:r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hr-HR" i="1" dirty="0"/>
              <a:t>F </a:t>
            </a:r>
            <a:r>
              <a:rPr lang="hr-HR" dirty="0"/>
              <a:t>od ravnine </a:t>
            </a:r>
            <a:r>
              <a:rPr lang="hr-HR" i="1" dirty="0"/>
              <a:t>DCG</a:t>
            </a:r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hr-HR" i="1" dirty="0"/>
              <a:t>D </a:t>
            </a:r>
            <a:r>
              <a:rPr lang="hr-HR" dirty="0"/>
              <a:t>od ravnine </a:t>
            </a:r>
            <a:r>
              <a:rPr lang="hr-HR" i="1" dirty="0"/>
              <a:t>ABC</a:t>
            </a:r>
            <a:r>
              <a:rPr lang="hr-HR" dirty="0"/>
              <a:t>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70565"/>
            <a:ext cx="3189379" cy="349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53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/>
              <a:t>2. Duljina brida kocke </a:t>
            </a:r>
            <a:r>
              <a:rPr lang="hr-HR" sz="2900" i="1" dirty="0"/>
              <a:t>ABCDEFGH </a:t>
            </a:r>
            <a:r>
              <a:rPr lang="hr-HR" sz="2900" dirty="0"/>
              <a:t>iznosi 8 cm. Odredi udaljenost: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hr-HR" dirty="0"/>
              <a:t>točke </a:t>
            </a:r>
            <a:r>
              <a:rPr lang="hr-HR" i="1" dirty="0"/>
              <a:t>D </a:t>
            </a:r>
            <a:r>
              <a:rPr lang="hr-HR" dirty="0"/>
              <a:t>od ravnine </a:t>
            </a:r>
            <a:r>
              <a:rPr lang="hr-HR" i="1" dirty="0"/>
              <a:t>BCF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 </a:t>
            </a:r>
          </a:p>
          <a:p>
            <a:r>
              <a:rPr lang="hr-HR" dirty="0"/>
              <a:t>b) točke </a:t>
            </a:r>
            <a:r>
              <a:rPr lang="hr-HR" i="1" dirty="0"/>
              <a:t>G </a:t>
            </a:r>
            <a:r>
              <a:rPr lang="hr-HR" dirty="0"/>
              <a:t>od ravnine </a:t>
            </a:r>
            <a:r>
              <a:rPr lang="hr-HR" i="1" dirty="0"/>
              <a:t>BDF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603" y="2132856"/>
            <a:ext cx="3181650" cy="292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50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3. Duljine bridova kvadra iznose |</a:t>
            </a:r>
            <a:r>
              <a:rPr lang="hr-HR" i="1" dirty="0"/>
              <a:t>AB|</a:t>
            </a:r>
            <a:r>
              <a:rPr lang="hr-HR" dirty="0"/>
              <a:t>=8 cm,| </a:t>
            </a:r>
            <a:r>
              <a:rPr lang="hr-HR" i="1" dirty="0"/>
              <a:t>BC|</a:t>
            </a:r>
            <a:r>
              <a:rPr lang="hr-HR" dirty="0"/>
              <a:t>=6 cm i |</a:t>
            </a:r>
            <a:r>
              <a:rPr lang="hr-HR" i="1" dirty="0"/>
              <a:t>CG|</a:t>
            </a:r>
            <a:r>
              <a:rPr lang="hr-HR" dirty="0"/>
              <a:t>=10 cm. Točka </a:t>
            </a:r>
            <a:r>
              <a:rPr lang="hr-HR" i="1" dirty="0"/>
              <a:t>P </a:t>
            </a:r>
            <a:r>
              <a:rPr lang="hr-HR" dirty="0"/>
              <a:t>je sjecište dijagonala strane </a:t>
            </a:r>
            <a:r>
              <a:rPr lang="hr-HR" i="1" dirty="0"/>
              <a:t>BCGF </a:t>
            </a:r>
            <a:r>
              <a:rPr lang="hr-HR" dirty="0"/>
              <a:t>kvadra. Kolika je udaljenost točke </a:t>
            </a:r>
            <a:r>
              <a:rPr lang="hr-HR" i="1" dirty="0"/>
              <a:t>P </a:t>
            </a:r>
            <a:r>
              <a:rPr lang="hr-HR" dirty="0"/>
              <a:t>od: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/>
              <a:t>ravnine </a:t>
            </a:r>
            <a:r>
              <a:rPr lang="hr-HR" i="1" dirty="0"/>
              <a:t>EFG</a:t>
            </a:r>
            <a:r>
              <a:rPr lang="hr-HR" dirty="0"/>
              <a:t>,</a:t>
            </a:r>
          </a:p>
          <a:p>
            <a:pPr marL="514350" indent="-514350">
              <a:lnSpc>
                <a:spcPct val="300000"/>
              </a:lnSpc>
              <a:buAutoNum type="alphaLcParenR"/>
            </a:pPr>
            <a:r>
              <a:rPr lang="hr-HR" dirty="0"/>
              <a:t>ravnine </a:t>
            </a:r>
            <a:r>
              <a:rPr lang="hr-HR" i="1" dirty="0"/>
              <a:t>ABF</a:t>
            </a:r>
            <a:endParaRPr lang="hr-HR" dirty="0"/>
          </a:p>
          <a:p>
            <a:pPr marL="514350" indent="-514350">
              <a:lnSpc>
                <a:spcPct val="300000"/>
              </a:lnSpc>
              <a:buAutoNum type="alphaLcParenR"/>
            </a:pPr>
            <a:r>
              <a:rPr lang="hr-HR" dirty="0"/>
              <a:t>ravnine </a:t>
            </a:r>
            <a:r>
              <a:rPr lang="hr-HR" i="1" dirty="0"/>
              <a:t>ADH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70565"/>
            <a:ext cx="3189379" cy="349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16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rgbClr val="874989"/>
          </a:solidFill>
        </p:spPr>
        <p:txBody>
          <a:bodyPr>
            <a:normAutofit fontScale="90000"/>
          </a:bodyPr>
          <a:lstStyle/>
          <a:p>
            <a:r>
              <a:rPr lang="hr-HR" dirty="0"/>
              <a:t>4. Točka </a:t>
            </a:r>
            <a:r>
              <a:rPr lang="hr-HR" i="1" dirty="0"/>
              <a:t>M </a:t>
            </a:r>
            <a:r>
              <a:rPr lang="hr-HR" dirty="0"/>
              <a:t>je od ravnine </a:t>
            </a:r>
            <a:r>
              <a:rPr lang="hr-HR" dirty="0">
                <a:latin typeface="Edwardian Script ITC" pitchFamily="66" charset="0"/>
              </a:rPr>
              <a:t>R</a:t>
            </a:r>
            <a:r>
              <a:rPr lang="hr-HR" dirty="0"/>
              <a:t> udaljena 17 cm, a točka </a:t>
            </a:r>
            <a:r>
              <a:rPr lang="hr-HR" i="1" dirty="0"/>
              <a:t>N </a:t>
            </a:r>
            <a:r>
              <a:rPr lang="hr-HR" dirty="0"/>
              <a:t>7 cm. Duljina </a:t>
            </a:r>
            <a:r>
              <a:rPr lang="hr-HR" dirty="0" err="1"/>
              <a:t>ortogonalne</a:t>
            </a:r>
            <a:r>
              <a:rPr lang="hr-HR" dirty="0"/>
              <a:t> projekcije dužine </a:t>
            </a:r>
            <a:r>
              <a:rPr lang="hr-HR" i="1" dirty="0"/>
              <a:t>MN </a:t>
            </a:r>
            <a:r>
              <a:rPr lang="hr-HR" dirty="0"/>
              <a:t>na tu ravninu iznosi 10 cm. Kolika je duljina dužine </a:t>
            </a:r>
            <a:r>
              <a:rPr lang="hr-HR" i="1" dirty="0"/>
              <a:t>MN </a:t>
            </a:r>
            <a:r>
              <a:rPr lang="hr-HR" dirty="0"/>
              <a:t>ako su točke </a:t>
            </a:r>
            <a:r>
              <a:rPr lang="hr-HR" i="1" dirty="0"/>
              <a:t>M </a:t>
            </a:r>
            <a:r>
              <a:rPr lang="hr-HR" dirty="0"/>
              <a:t>i </a:t>
            </a:r>
            <a:r>
              <a:rPr lang="hr-HR" i="1" dirty="0"/>
              <a:t>N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hr-HR" dirty="0"/>
              <a:t>a) s iste strane ravnine </a:t>
            </a:r>
            <a:r>
              <a:rPr lang="hr-HR" sz="3200" dirty="0">
                <a:latin typeface="Edwardian Script ITC" pitchFamily="66" charset="0"/>
              </a:rPr>
              <a:t>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4039148"/>
      </p:ext>
    </p:extLst>
  </p:cSld>
  <p:clrMapOvr>
    <a:masterClrMapping/>
  </p:clrMapOvr>
</p:sld>
</file>

<file path=ppt/theme/theme1.xml><?xml version="1.0" encoding="utf-8"?>
<a:theme xmlns:a="http://schemas.openxmlformats.org/drawingml/2006/main" name="alfa_ljubičasta_logo">
  <a:themeElements>
    <a:clrScheme name="alfa_ljubicasta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7030A0"/>
      </a:accent1>
      <a:accent2>
        <a:srgbClr val="DBBEDC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alfa_ljubičasta_logo</Template>
  <TotalTime>74</TotalTime>
  <Words>500</Words>
  <Application>Microsoft Office PowerPoint</Application>
  <PresentationFormat>Prikaz na zaslonu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Edwardian Script ITC</vt:lpstr>
      <vt:lpstr>Times New Roman</vt:lpstr>
      <vt:lpstr>Wingdings</vt:lpstr>
      <vt:lpstr>alfa_ljubičasta_logo</vt:lpstr>
      <vt:lpstr>Udaljenost točke od ravnine</vt:lpstr>
      <vt:lpstr>Zanimljivosti</vt:lpstr>
      <vt:lpstr>UPAMTI</vt:lpstr>
      <vt:lpstr>Primjer 1. Točka A je od ravnine R  udaljena 6 cm, a točka B je od iste ravnine udaljena 11 cm. Duljina ortogonalne projekcije dužine AB na tu ravninu je 12 cm. Kolika je duljina dužine AB ako su:</vt:lpstr>
      <vt:lpstr>Primjer 1. Točka A je od ravnine R  udaljena 6 cm, a točka B je od iste ravnine udaljena 11 cm. Duljina ortogonalne projekcije dužine AB na tu ravninu je 12 cm. Kolika je duljina dužine AB ako su:</vt:lpstr>
      <vt:lpstr>1. Duljine bridova kvadra ABCDEFGH iznose |AB|=7 cm, |AD|=5 cm i |AE|=9 cm. Kolika je udaljenost točke:</vt:lpstr>
      <vt:lpstr>2. Duljina brida kocke ABCDEFGH iznosi 8 cm. Odredi udaljenost:</vt:lpstr>
      <vt:lpstr>3. Duljine bridova kvadra iznose |AB|=8 cm,| BC|=6 cm i |CG|=10 cm. Točka P je sjecište dijagonala strane BCGF kvadra. Kolika je udaljenost točke P od:</vt:lpstr>
      <vt:lpstr>4. Točka M je od ravnine R udaljena 17 cm, a točka N 7 cm. Duljina ortogonalne projekcije dužine MN na tu ravninu iznosi 10 cm. Kolika je duljina dužine MN ako su točke M i N:</vt:lpstr>
      <vt:lpstr>4. Točka M je od ravnine R udaljena 17 cm, a točka N 7 cm. Duljina ortogonalne projekcije dužine MN na tu ravninu iznosi 10 cm. Kolika je duljina dužine MN ako su točke M i N:</vt:lpstr>
      <vt:lpstr>5. U bilježnicu prepiši točne izjave.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Udaljenost točke od ravnine</dc:title>
  <dc:creator>Marija</dc:creator>
  <cp:lastModifiedBy>Marija Požgajec</cp:lastModifiedBy>
  <cp:revision>23</cp:revision>
  <dcterms:created xsi:type="dcterms:W3CDTF">2014-04-15T12:50:52Z</dcterms:created>
  <dcterms:modified xsi:type="dcterms:W3CDTF">2020-04-20T06:53:17Z</dcterms:modified>
</cp:coreProperties>
</file>