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EFE0-C70E-4D4C-897E-4D87A999271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5A21-C979-47CE-935E-137F86AEA1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89EFE0-C70E-4D4C-897E-4D87A999271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045A21-C979-47CE-935E-137F86AEA1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9EFE0-C70E-4D4C-897E-4D87A999271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5A21-C979-47CE-935E-137F86AEA1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Pravilna četverostrana prizma</a:t>
            </a:r>
            <a:br>
              <a:rPr lang="hr-HR" dirty="0"/>
            </a:br>
            <a:r>
              <a:rPr lang="hr-HR" dirty="0"/>
              <a:t>(kvadratna prizma)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9212" y="0"/>
            <a:ext cx="799478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96544"/>
          </a:xfrm>
        </p:spPr>
        <p:txBody>
          <a:bodyPr/>
          <a:lstStyle/>
          <a:p>
            <a:r>
              <a:rPr lang="hr-HR" dirty="0">
                <a:solidFill>
                  <a:schemeClr val="accent3"/>
                </a:solidFill>
              </a:rPr>
              <a:t>Uspravna prizma, kojoj su baze (osnovke) kvadrati, a pobočke sukladni pravokutnici, zove se </a:t>
            </a:r>
            <a:r>
              <a:rPr lang="hr-HR" b="1" dirty="0">
                <a:solidFill>
                  <a:schemeClr val="accent3"/>
                </a:solidFill>
              </a:rPr>
              <a:t>pravilna četverostrana prizma </a:t>
            </a:r>
            <a:r>
              <a:rPr lang="hr-HR" dirty="0">
                <a:solidFill>
                  <a:schemeClr val="accent3"/>
                </a:solidFill>
              </a:rPr>
              <a:t>ili </a:t>
            </a:r>
            <a:r>
              <a:rPr lang="hr-HR" b="1" dirty="0">
                <a:solidFill>
                  <a:schemeClr val="accent3"/>
                </a:solidFill>
              </a:rPr>
              <a:t>kvadratna prizma</a:t>
            </a:r>
            <a:r>
              <a:rPr lang="hr-HR" dirty="0">
                <a:solidFill>
                  <a:schemeClr val="accent3"/>
                </a:solidFill>
              </a:rPr>
              <a:t>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2937668" cy="346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34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Primjer 1. Izračunaj oplošje i obujam pravilne  četverostrane prizme kojoj osnovni brid ima duljinu </a:t>
            </a:r>
            <a:r>
              <a:rPr lang="hr-HR" i="1" dirty="0"/>
              <a:t>a </a:t>
            </a:r>
            <a:r>
              <a:rPr lang="hr-HR" dirty="0"/>
              <a:t>i visinu duljine </a:t>
            </a:r>
            <a:r>
              <a:rPr lang="hr-HR" i="1" dirty="0"/>
              <a:t>h</a:t>
            </a:r>
            <a:r>
              <a:rPr lang="hr-HR" dirty="0"/>
              <a:t>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258816" cy="5046505"/>
          </a:xfrm>
        </p:spPr>
        <p:txBody>
          <a:bodyPr/>
          <a:lstStyle/>
          <a:p>
            <a:r>
              <a:rPr lang="hr-HR" dirty="0"/>
              <a:t>Baza: kvadrat</a:t>
            </a:r>
          </a:p>
          <a:p>
            <a:r>
              <a:rPr lang="hr-HR" dirty="0"/>
              <a:t>B=a</a:t>
            </a:r>
            <a:r>
              <a:rPr lang="hr-HR" baseline="30000" dirty="0"/>
              <a:t>2</a:t>
            </a:r>
            <a:endParaRPr lang="hr-HR" dirty="0"/>
          </a:p>
          <a:p>
            <a:endParaRPr lang="hr-HR" dirty="0"/>
          </a:p>
          <a:p>
            <a:r>
              <a:rPr lang="hr-HR" dirty="0" err="1"/>
              <a:t>Pobočje</a:t>
            </a:r>
            <a:r>
              <a:rPr lang="hr-HR" dirty="0"/>
              <a:t>: 4 pravokutnika sa stranicama duljine a i h</a:t>
            </a:r>
          </a:p>
          <a:p>
            <a:r>
              <a:rPr lang="hr-HR" dirty="0"/>
              <a:t>P =4 a h</a:t>
            </a:r>
          </a:p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Skica: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08920"/>
            <a:ext cx="3292426" cy="393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kcijski gumb: Prilagođeno 5">
            <a:hlinkClick r:id="" action="ppaction://noaction" highlightClick="1"/>
          </p:cNvPr>
          <p:cNvSpPr/>
          <p:nvPr/>
        </p:nvSpPr>
        <p:spPr>
          <a:xfrm>
            <a:off x="7668344" y="6237312"/>
            <a:ext cx="1475656" cy="6206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366356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68484" y="1600200"/>
            <a:ext cx="6919107" cy="5257800"/>
          </a:xfrm>
        </p:spPr>
        <p:txBody>
          <a:bodyPr/>
          <a:lstStyle/>
          <a:p>
            <a:r>
              <a:rPr lang="hr-HR" b="1" dirty="0">
                <a:solidFill>
                  <a:schemeClr val="accent3"/>
                </a:solidFill>
              </a:rPr>
              <a:t>Oplošje pravilne četverostrane prizme</a:t>
            </a:r>
          </a:p>
          <a:p>
            <a:pPr algn="ctr"/>
            <a:r>
              <a:rPr lang="hr-HR" b="1" i="1" dirty="0">
                <a:solidFill>
                  <a:schemeClr val="accent3"/>
                </a:solidFill>
              </a:rPr>
              <a:t>O </a:t>
            </a:r>
            <a:r>
              <a:rPr lang="hr-HR" b="1" dirty="0">
                <a:solidFill>
                  <a:schemeClr val="accent3"/>
                </a:solidFill>
              </a:rPr>
              <a:t>= 2</a:t>
            </a:r>
            <a:r>
              <a:rPr lang="hr-HR" b="1" i="1" dirty="0">
                <a:solidFill>
                  <a:schemeClr val="accent3"/>
                </a:solidFill>
              </a:rPr>
              <a:t>B </a:t>
            </a:r>
            <a:r>
              <a:rPr lang="hr-HR" b="1" dirty="0">
                <a:solidFill>
                  <a:schemeClr val="accent3"/>
                </a:solidFill>
              </a:rPr>
              <a:t>+ </a:t>
            </a:r>
            <a:r>
              <a:rPr lang="hr-HR" b="1" i="1" dirty="0">
                <a:solidFill>
                  <a:schemeClr val="accent3"/>
                </a:solidFill>
              </a:rPr>
              <a:t>P</a:t>
            </a:r>
          </a:p>
          <a:p>
            <a:pPr algn="ctr"/>
            <a:r>
              <a:rPr lang="hr-HR" b="1" i="1" dirty="0">
                <a:solidFill>
                  <a:schemeClr val="accent3"/>
                </a:solidFill>
              </a:rPr>
              <a:t>B </a:t>
            </a:r>
            <a:r>
              <a:rPr lang="hr-HR" b="1" dirty="0">
                <a:solidFill>
                  <a:schemeClr val="accent3"/>
                </a:solidFill>
              </a:rPr>
              <a:t>= </a:t>
            </a:r>
            <a:r>
              <a:rPr lang="hr-HR" b="1" i="1" dirty="0">
                <a:solidFill>
                  <a:schemeClr val="accent3"/>
                </a:solidFill>
              </a:rPr>
              <a:t>a</a:t>
            </a:r>
            <a:r>
              <a:rPr lang="hr-HR" b="1" baseline="30000" dirty="0">
                <a:solidFill>
                  <a:schemeClr val="accent3"/>
                </a:solidFill>
              </a:rPr>
              <a:t>2</a:t>
            </a:r>
            <a:r>
              <a:rPr lang="hr-HR" b="1" dirty="0">
                <a:solidFill>
                  <a:schemeClr val="accent3"/>
                </a:solidFill>
              </a:rPr>
              <a:t> </a:t>
            </a:r>
          </a:p>
          <a:p>
            <a:pPr algn="ctr"/>
            <a:r>
              <a:rPr lang="hr-HR" b="1" i="1" dirty="0">
                <a:solidFill>
                  <a:schemeClr val="accent3"/>
                </a:solidFill>
              </a:rPr>
              <a:t>P </a:t>
            </a:r>
            <a:r>
              <a:rPr lang="hr-HR" b="1" dirty="0">
                <a:solidFill>
                  <a:schemeClr val="accent3"/>
                </a:solidFill>
              </a:rPr>
              <a:t>= 4</a:t>
            </a:r>
            <a:r>
              <a:rPr lang="hr-HR" b="1" i="1" dirty="0">
                <a:solidFill>
                  <a:schemeClr val="accent3"/>
                </a:solidFill>
              </a:rPr>
              <a:t>ah</a:t>
            </a:r>
          </a:p>
          <a:p>
            <a:pPr algn="ctr"/>
            <a:endParaRPr lang="hr-HR" b="1" i="1" dirty="0">
              <a:solidFill>
                <a:schemeClr val="accent3"/>
              </a:solidFill>
            </a:endParaRPr>
          </a:p>
          <a:p>
            <a:r>
              <a:rPr lang="hr-HR" b="1" dirty="0">
                <a:solidFill>
                  <a:schemeClr val="accent3"/>
                </a:solidFill>
              </a:rPr>
              <a:t>Obujam pravilne četverostrane prizme</a:t>
            </a:r>
          </a:p>
          <a:p>
            <a:pPr algn="ctr"/>
            <a:r>
              <a:rPr lang="hr-HR" b="1" i="1" dirty="0">
                <a:solidFill>
                  <a:schemeClr val="accent3"/>
                </a:solidFill>
              </a:rPr>
              <a:t>V </a:t>
            </a:r>
            <a:r>
              <a:rPr lang="hr-HR" b="1" dirty="0">
                <a:solidFill>
                  <a:schemeClr val="accent3"/>
                </a:solidFill>
              </a:rPr>
              <a:t>= </a:t>
            </a:r>
            <a:r>
              <a:rPr lang="hr-HR" b="1" i="1" dirty="0">
                <a:solidFill>
                  <a:schemeClr val="accent3"/>
                </a:solidFill>
              </a:rPr>
              <a:t>B </a:t>
            </a:r>
            <a:r>
              <a:rPr lang="hr-HR" b="1" dirty="0">
                <a:solidFill>
                  <a:schemeClr val="accent3"/>
                </a:solidFill>
              </a:rPr>
              <a:t>∙ </a:t>
            </a:r>
            <a:r>
              <a:rPr lang="hr-HR" b="1" i="1" dirty="0">
                <a:solidFill>
                  <a:schemeClr val="accent3"/>
                </a:solidFill>
              </a:rPr>
              <a:t>h</a:t>
            </a:r>
          </a:p>
          <a:p>
            <a:pPr algn="ctr"/>
            <a:r>
              <a:rPr lang="hr-HR" b="1" i="1" dirty="0">
                <a:solidFill>
                  <a:schemeClr val="accent3"/>
                </a:solidFill>
              </a:rPr>
              <a:t>B </a:t>
            </a:r>
            <a:r>
              <a:rPr lang="hr-HR" b="1" dirty="0">
                <a:solidFill>
                  <a:schemeClr val="accent3"/>
                </a:solidFill>
              </a:rPr>
              <a:t>= </a:t>
            </a:r>
            <a:r>
              <a:rPr lang="hr-HR" b="1" i="1" dirty="0">
                <a:solidFill>
                  <a:schemeClr val="accent3"/>
                </a:solidFill>
              </a:rPr>
              <a:t>a</a:t>
            </a:r>
            <a:r>
              <a:rPr lang="hr-HR" b="1" baseline="30000" dirty="0">
                <a:solidFill>
                  <a:schemeClr val="accent3"/>
                </a:solidFill>
              </a:rPr>
              <a:t>2</a:t>
            </a:r>
          </a:p>
          <a:p>
            <a:pPr algn="ctr"/>
            <a:endParaRPr lang="hr-HR" b="1" dirty="0">
              <a:solidFill>
                <a:schemeClr val="accent3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519" y="1772816"/>
            <a:ext cx="2252854" cy="269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72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Primjer 2. Izračunaj površinu dijagonalnog presjeka pravilne četverostrane prizme osnovnog brida duljine </a:t>
            </a:r>
            <a:r>
              <a:rPr lang="hr-HR" i="1" dirty="0"/>
              <a:t>a </a:t>
            </a:r>
            <a:r>
              <a:rPr lang="hr-HR" dirty="0"/>
              <a:t>i visine duljine </a:t>
            </a:r>
            <a:r>
              <a:rPr lang="hr-HR" i="1" dirty="0"/>
              <a:t>h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852936"/>
            <a:ext cx="4038600" cy="3600400"/>
          </a:xfrm>
        </p:spPr>
        <p:txBody>
          <a:bodyPr/>
          <a:lstStyle/>
          <a:p>
            <a:r>
              <a:rPr lang="hr-HR" dirty="0"/>
              <a:t>P</a:t>
            </a:r>
            <a:r>
              <a:rPr lang="hr-HR" baseline="-25000" dirty="0"/>
              <a:t>DP</a:t>
            </a:r>
            <a:r>
              <a:rPr lang="hr-HR" dirty="0"/>
              <a:t>=?</a:t>
            </a:r>
          </a:p>
          <a:p>
            <a:r>
              <a:rPr lang="hr-HR" b="1" dirty="0">
                <a:solidFill>
                  <a:schemeClr val="accent3"/>
                </a:solidFill>
              </a:rPr>
              <a:t>P</a:t>
            </a:r>
            <a:r>
              <a:rPr lang="hr-HR" b="1" baseline="-25000" dirty="0">
                <a:solidFill>
                  <a:schemeClr val="accent3"/>
                </a:solidFill>
              </a:rPr>
              <a:t>DP</a:t>
            </a:r>
            <a:r>
              <a:rPr lang="hr-HR" b="1" dirty="0">
                <a:solidFill>
                  <a:schemeClr val="accent3"/>
                </a:solidFill>
              </a:rPr>
              <a:t>= d ∙ h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Skica: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261" y="2204864"/>
            <a:ext cx="3744416" cy="4331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68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1. Izračunaj oplošje i obujam pravilne četverostrane prizme čiji je osnovni brid dug 4 cm, a </a:t>
            </a:r>
            <a:r>
              <a:rPr lang="fr-FR" dirty="0" err="1"/>
              <a:t>visina</a:t>
            </a:r>
            <a:r>
              <a:rPr lang="fr-FR" dirty="0"/>
              <a:t> je </a:t>
            </a:r>
            <a:r>
              <a:rPr lang="fr-FR" dirty="0" err="1"/>
              <a:t>duljine</a:t>
            </a:r>
            <a:r>
              <a:rPr lang="fr-FR" dirty="0"/>
              <a:t> 5 cm.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Skica:</a:t>
            </a:r>
          </a:p>
        </p:txBody>
      </p:sp>
    </p:spTree>
    <p:extLst>
      <p:ext uri="{BB962C8B-B14F-4D97-AF65-F5344CB8AC3E}">
        <p14:creationId xmlns:p14="http://schemas.microsoft.com/office/powerpoint/2010/main" val="59039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2. Izračunaj oplošje i obujam pravilne četverostrane prizme sa zadanim duljinama osnovnog brida i visine prizme: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a = 6 cm, h=8.5 cm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a= √</a:t>
            </a:r>
            <a:r>
              <a:rPr lang="hr-HR" dirty="0" err="1"/>
              <a:t>2</a:t>
            </a:r>
            <a:r>
              <a:rPr lang="hr-HR" dirty="0"/>
              <a:t> cm, h=2√</a:t>
            </a:r>
            <a:r>
              <a:rPr lang="hr-HR" dirty="0" err="1"/>
              <a:t>2</a:t>
            </a:r>
            <a:r>
              <a:rPr lang="hr-HR" dirty="0"/>
              <a:t> cm</a:t>
            </a:r>
          </a:p>
        </p:txBody>
      </p:sp>
    </p:spTree>
    <p:extLst>
      <p:ext uri="{BB962C8B-B14F-4D97-AF65-F5344CB8AC3E}">
        <p14:creationId xmlns:p14="http://schemas.microsoft.com/office/powerpoint/2010/main" val="2004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3. Dijagonala baze pravilne četverostrane prizme duga je 6√2 cm, a visina joj je duga 8 cm. Izračunaj oplošje i obujam te prizme.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926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17202" y="0"/>
            <a:ext cx="9144000" cy="2110334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hr-HR" dirty="0"/>
              <a:t>4. Baza prizme je kvadrat sa stranicom duljine 6 cm. Kolika je duljina visine te prizme ako je površina njezina </a:t>
            </a:r>
            <a:r>
              <a:rPr lang="hr-HR" dirty="0" err="1"/>
              <a:t>pobočja</a:t>
            </a:r>
            <a:r>
              <a:rPr lang="hr-HR" dirty="0"/>
              <a:t> jednaka 360 cm</a:t>
            </a:r>
            <a:r>
              <a:rPr lang="hr-HR" baseline="30000" dirty="0"/>
              <a:t>2</a:t>
            </a:r>
            <a:r>
              <a:rPr lang="hr-HR" dirty="0"/>
              <a:t>? Izračunaj oplošje i obujam prizme.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417646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4176464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4339385"/>
      </p:ext>
    </p:extLst>
  </p:cSld>
  <p:clrMapOvr>
    <a:masterClrMapping/>
  </p:clrMapOvr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81</TotalTime>
  <Words>266</Words>
  <Application>Microsoft Office PowerPoint</Application>
  <PresentationFormat>Prikaz na zaslonu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alfa_plava_2014</vt:lpstr>
      <vt:lpstr>Pravilna četverostrana prizma (kvadratna prizma)</vt:lpstr>
      <vt:lpstr>UPAMTI</vt:lpstr>
      <vt:lpstr>Primjer 1. Izračunaj oplošje i obujam pravilne  četverostrane prizme kojoj osnovni brid ima duljinu a i visinu duljine h.</vt:lpstr>
      <vt:lpstr>UPAMTI</vt:lpstr>
      <vt:lpstr>Primjer 2. Izračunaj površinu dijagonalnog presjeka pravilne četverostrane prizme osnovnog brida duljine a i visine duljine h.</vt:lpstr>
      <vt:lpstr>1. Izračunaj oplošje i obujam pravilne četverostrane prizme čiji je osnovni brid dug 4 cm, a visina je duljine 5 cm.</vt:lpstr>
      <vt:lpstr>2. Izračunaj oplošje i obujam pravilne četverostrane prizme sa zadanim duljinama osnovnog brida i visine prizme:</vt:lpstr>
      <vt:lpstr>3. Dijagonala baze pravilne četverostrane prizme duga je 6√2 cm, a visina joj je duga 8 cm. Izračunaj oplošje i obujam te prizme.</vt:lpstr>
      <vt:lpstr>4. Baza prizme je kvadrat sa stranicom duljine 6 cm. Kolika je duljina visine te prizme ako je površina njezina pobočja jednaka 360 cm2? Izračunaj oplošje i obujam prizme. 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Marija Požgajec</cp:lastModifiedBy>
  <cp:revision>15</cp:revision>
  <dcterms:created xsi:type="dcterms:W3CDTF">2014-04-16T09:17:40Z</dcterms:created>
  <dcterms:modified xsi:type="dcterms:W3CDTF">2020-05-17T16:43:10Z</dcterms:modified>
</cp:coreProperties>
</file>