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259F-65E2-43A6-85DA-5460EEF12F51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958D-028E-415E-B246-4AD101F27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8259F-65E2-43A6-85DA-5460EEF12F51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7E958D-028E-415E-B246-4AD101F27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259F-65E2-43A6-85DA-5460EEF12F51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958D-028E-415E-B246-4AD101F27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Pravilna šesterostrana prizma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35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2. Izračunaj oplošje i obujam pravilne šesterostrane prizme ako su zadani duljina osnovnog brida i duljina visine: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a= </a:t>
            </a:r>
            <a:r>
              <a:rPr lang="hr-HR" dirty="0" err="1"/>
              <a:t>2</a:t>
            </a:r>
            <a:r>
              <a:rPr lang="hr-HR" dirty="0"/>
              <a:t> cm, h= </a:t>
            </a:r>
            <a:r>
              <a:rPr lang="hr-HR" dirty="0" err="1"/>
              <a:t>2</a:t>
            </a:r>
            <a:r>
              <a:rPr lang="hr-HR" dirty="0"/>
              <a:t>√3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a= </a:t>
            </a:r>
            <a:r>
              <a:rPr lang="hr-HR" dirty="0" err="1"/>
              <a:t>2</a:t>
            </a:r>
            <a:r>
              <a:rPr lang="hr-HR" dirty="0"/>
              <a:t> cm, h= 40 mm</a:t>
            </a:r>
          </a:p>
        </p:txBody>
      </p:sp>
    </p:spTree>
    <p:extLst>
      <p:ext uri="{BB962C8B-B14F-4D97-AF65-F5344CB8AC3E}">
        <p14:creationId xmlns:p14="http://schemas.microsoft.com/office/powerpoint/2010/main" val="158621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3. Izračunaj oplošje pravilne šesterostrane prizme kojoj je obujam V= 30√3 cm</a:t>
            </a:r>
            <a:r>
              <a:rPr lang="hr-HR" baseline="30000" dirty="0"/>
              <a:t>3</a:t>
            </a:r>
            <a:r>
              <a:rPr lang="hr-HR" dirty="0"/>
              <a:t> i duljina visine </a:t>
            </a:r>
            <a:br>
              <a:rPr lang="hr-HR" dirty="0"/>
            </a:br>
            <a:r>
              <a:rPr lang="hr-HR" dirty="0"/>
              <a:t>h= 5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044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4. Baza pravilne šesterostrane prizme ima površinu od 150√3 cm</a:t>
            </a:r>
            <a:r>
              <a:rPr lang="hr-HR" baseline="30000" dirty="0"/>
              <a:t>2</a:t>
            </a:r>
            <a:r>
              <a:rPr lang="hr-HR" dirty="0"/>
              <a:t>, a obujam joj je </a:t>
            </a:r>
            <a:br>
              <a:rPr lang="hr-HR" dirty="0"/>
            </a:br>
            <a:r>
              <a:rPr lang="hr-HR" dirty="0"/>
              <a:t>1800√3 cm</a:t>
            </a:r>
            <a:r>
              <a:rPr lang="hr-HR" baseline="30000" dirty="0"/>
              <a:t>3</a:t>
            </a:r>
            <a:r>
              <a:rPr lang="hr-HR" dirty="0"/>
              <a:t>. Izračunaj oplošje prizme.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4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964488" cy="1778827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Pagode su uglavnom budistički hramovi piramidalnog oblika s osnovkom u obliku pravilnog četverokuta, šesterokuta ili </a:t>
            </a:r>
            <a:r>
              <a:rPr lang="pl-PL" dirty="0"/>
              <a:t>osmerokuta. Na otografiji je pagoda Tran Quoc u Hanoju u </a:t>
            </a:r>
            <a:r>
              <a:rPr lang="hr-HR" dirty="0"/>
              <a:t>Vijetnamu. Njezina je osnovka pravilni šesterokut.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84603"/>
            <a:ext cx="5043462" cy="347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17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Crtanje skice pravilne šesterostrane prizme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705187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5371"/>
            <a:ext cx="8692390" cy="222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51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371142" y="1637953"/>
            <a:ext cx="8363272" cy="4896544"/>
          </a:xfrm>
        </p:spPr>
        <p:txBody>
          <a:bodyPr/>
          <a:lstStyle/>
          <a:p>
            <a:r>
              <a:rPr lang="pl-PL" b="1" dirty="0">
                <a:solidFill>
                  <a:schemeClr val="accent3"/>
                </a:solidFill>
              </a:rPr>
              <a:t>Pravilna šesterostrana prizma </a:t>
            </a:r>
            <a:r>
              <a:rPr lang="pl-PL" dirty="0">
                <a:solidFill>
                  <a:schemeClr val="accent3"/>
                </a:solidFill>
              </a:rPr>
              <a:t>je ona uspravna prizma </a:t>
            </a:r>
            <a:r>
              <a:rPr lang="hr-HR" dirty="0">
                <a:solidFill>
                  <a:schemeClr val="accent3"/>
                </a:solidFill>
              </a:rPr>
              <a:t>kojoj su baze pravilni šesterokuti, a pobočke sukladni pravokutnici.</a:t>
            </a:r>
          </a:p>
          <a:p>
            <a:r>
              <a:rPr lang="hr-HR" dirty="0">
                <a:solidFill>
                  <a:schemeClr val="accent3"/>
                </a:solidFill>
              </a:rPr>
              <a:t>Dužina koja spaja dva vrha prizme koji ne leže u istoj plohi </a:t>
            </a:r>
            <a:r>
              <a:rPr lang="it-IT" dirty="0" err="1">
                <a:solidFill>
                  <a:schemeClr val="accent3"/>
                </a:solidFill>
              </a:rPr>
              <a:t>prizme</a:t>
            </a:r>
            <a:r>
              <a:rPr lang="it-IT" dirty="0">
                <a:solidFill>
                  <a:schemeClr val="accent3"/>
                </a:solidFill>
              </a:rPr>
              <a:t>, </a:t>
            </a:r>
            <a:r>
              <a:rPr lang="it-IT" dirty="0" err="1">
                <a:solidFill>
                  <a:schemeClr val="accent3"/>
                </a:solidFill>
              </a:rPr>
              <a:t>zove</a:t>
            </a:r>
            <a:r>
              <a:rPr lang="it-IT" dirty="0">
                <a:solidFill>
                  <a:schemeClr val="accent3"/>
                </a:solidFill>
              </a:rPr>
              <a:t> se </a:t>
            </a:r>
            <a:r>
              <a:rPr lang="it-IT" b="1" dirty="0" err="1">
                <a:solidFill>
                  <a:schemeClr val="accent3"/>
                </a:solidFill>
              </a:rPr>
              <a:t>prostorna</a:t>
            </a:r>
            <a:r>
              <a:rPr lang="it-IT" b="1" dirty="0">
                <a:solidFill>
                  <a:schemeClr val="accent3"/>
                </a:solidFill>
              </a:rPr>
              <a:t> </a:t>
            </a:r>
            <a:r>
              <a:rPr lang="it-IT" b="1" dirty="0" err="1">
                <a:solidFill>
                  <a:schemeClr val="accent3"/>
                </a:solidFill>
              </a:rPr>
              <a:t>dijagonala</a:t>
            </a:r>
            <a:r>
              <a:rPr lang="it-IT" b="1" dirty="0">
                <a:solidFill>
                  <a:schemeClr val="accent3"/>
                </a:solidFill>
              </a:rPr>
              <a:t> </a:t>
            </a:r>
            <a:r>
              <a:rPr lang="it-IT" b="1" dirty="0" err="1">
                <a:solidFill>
                  <a:schemeClr val="accent3"/>
                </a:solidFill>
              </a:rPr>
              <a:t>prizme</a:t>
            </a:r>
            <a:r>
              <a:rPr lang="it-IT" b="1" dirty="0">
                <a:solidFill>
                  <a:schemeClr val="accent3"/>
                </a:solidFill>
              </a:rPr>
              <a:t>.</a:t>
            </a:r>
            <a:endParaRPr lang="hr-HR" b="1" dirty="0">
              <a:solidFill>
                <a:schemeClr val="accent3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4086225"/>
            <a:ext cx="25622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44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Mreža pravilne šesterostrane prizme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92422"/>
            <a:ext cx="5832648" cy="498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50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1. Izračunaj oplošje i obujam pravilne šesterostrane prizme kojoj je osnovni brid duljine </a:t>
            </a:r>
            <a:r>
              <a:rPr lang="hr-HR" i="1" dirty="0"/>
              <a:t>a </a:t>
            </a:r>
            <a:r>
              <a:rPr lang="hr-HR" dirty="0"/>
              <a:t>i visina duljine </a:t>
            </a:r>
            <a:r>
              <a:rPr lang="hr-HR" i="1" dirty="0"/>
              <a:t>h</a:t>
            </a:r>
            <a:r>
              <a:rPr lang="hr-HR" dirty="0"/>
              <a:t>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824536" cy="4853136"/>
          </a:xfrm>
        </p:spPr>
        <p:txBody>
          <a:bodyPr/>
          <a:lstStyle/>
          <a:p>
            <a:r>
              <a:rPr lang="hr-HR" dirty="0"/>
              <a:t>Baza: pravilni šesterokut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Pobočke: 6 pravokutnika sa stranicama duljine a i h.</a:t>
            </a:r>
          </a:p>
          <a:p>
            <a:r>
              <a:rPr lang="hr-HR" dirty="0"/>
              <a:t>P= 6ah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322712" cy="4997152"/>
          </a:xfrm>
        </p:spPr>
        <p:txBody>
          <a:bodyPr/>
          <a:lstStyle/>
          <a:p>
            <a:r>
              <a:rPr lang="hr-HR" dirty="0"/>
              <a:t>Skica: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124" y="2204863"/>
            <a:ext cx="3384376" cy="372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707414"/>
              </p:ext>
            </p:extLst>
          </p:nvPr>
        </p:nvGraphicFramePr>
        <p:xfrm>
          <a:off x="323850" y="2565400"/>
          <a:ext cx="22336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Jednadžba" r:id="rId4" imgW="850680" imgH="431640" progId="Equation.3">
                  <p:embed/>
                </p:oleObj>
              </mc:Choice>
              <mc:Fallback>
                <p:oleObj name="Jednadžba" r:id="rId4" imgW="850680" imgH="4316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565400"/>
                        <a:ext cx="22336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452320" y="6237312"/>
            <a:ext cx="1691680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82215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135" y="2132856"/>
            <a:ext cx="2198643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371142" y="1637953"/>
            <a:ext cx="7060284" cy="4896544"/>
          </a:xfrm>
        </p:spPr>
        <p:txBody>
          <a:bodyPr/>
          <a:lstStyle/>
          <a:p>
            <a:r>
              <a:rPr lang="hr-HR" b="1" dirty="0">
                <a:solidFill>
                  <a:schemeClr val="accent3"/>
                </a:solidFill>
              </a:rPr>
              <a:t>Oplošje pravilne šesterostrane prizme</a:t>
            </a:r>
          </a:p>
          <a:p>
            <a:r>
              <a:rPr lang="hr-HR" dirty="0">
                <a:solidFill>
                  <a:schemeClr val="accent3"/>
                </a:solidFill>
              </a:rPr>
              <a:t>O = 2B + P</a:t>
            </a:r>
          </a:p>
          <a:p>
            <a:r>
              <a:rPr lang="hr-HR" b="1" dirty="0">
                <a:solidFill>
                  <a:schemeClr val="accent3"/>
                </a:solidFill>
              </a:rPr>
              <a:t>			P=6ah</a:t>
            </a:r>
          </a:p>
          <a:p>
            <a:endParaRPr lang="hr-HR" b="1" dirty="0">
              <a:solidFill>
                <a:schemeClr val="accent3"/>
              </a:solidFill>
            </a:endParaRPr>
          </a:p>
          <a:p>
            <a:endParaRPr lang="hr-HR" b="1" dirty="0">
              <a:solidFill>
                <a:schemeClr val="accent3"/>
              </a:solidFill>
            </a:endParaRPr>
          </a:p>
          <a:p>
            <a:r>
              <a:rPr lang="hr-HR" b="1" dirty="0">
                <a:solidFill>
                  <a:schemeClr val="accent3"/>
                </a:solidFill>
              </a:rPr>
              <a:t>Obujam pravilne šesterostrane prizme</a:t>
            </a:r>
          </a:p>
          <a:p>
            <a:r>
              <a:rPr lang="hr-HR" dirty="0">
                <a:solidFill>
                  <a:schemeClr val="accent3"/>
                </a:solidFill>
              </a:rPr>
              <a:t>V = B ∙ h</a:t>
            </a:r>
            <a:endParaRPr lang="hr-HR" b="1" dirty="0">
              <a:solidFill>
                <a:schemeClr val="accent3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96780"/>
              </p:ext>
            </p:extLst>
          </p:nvPr>
        </p:nvGraphicFramePr>
        <p:xfrm>
          <a:off x="395536" y="2508852"/>
          <a:ext cx="22336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Jednadžba" r:id="rId4" imgW="850680" imgH="431640" progId="Equation.3">
                  <p:embed/>
                </p:oleObj>
              </mc:Choice>
              <mc:Fallback>
                <p:oleObj name="Jednadžba" r:id="rId4" imgW="850680" imgH="4316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508852"/>
                        <a:ext cx="22336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903364"/>
              </p:ext>
            </p:extLst>
          </p:nvPr>
        </p:nvGraphicFramePr>
        <p:xfrm>
          <a:off x="395536" y="5445224"/>
          <a:ext cx="2233612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Jednadžba" r:id="rId6" imgW="850531" imgH="431613" progId="Equation.3">
                  <p:embed/>
                </p:oleObj>
              </mc:Choice>
              <mc:Fallback>
                <p:oleObj name="Jednadžba" r:id="rId6" imgW="850531" imgH="431613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45224"/>
                        <a:ext cx="2233612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2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2. Odredi površine dijagonalnih presjeka pravilne šesterostrane prizme osnovnog brida</a:t>
            </a:r>
            <a:br>
              <a:rPr lang="hr-HR" dirty="0"/>
            </a:br>
            <a:r>
              <a:rPr lang="hr-HR" dirty="0"/>
              <a:t>duljine </a:t>
            </a:r>
            <a:r>
              <a:rPr lang="hr-HR" i="1" dirty="0"/>
              <a:t>a </a:t>
            </a:r>
            <a:r>
              <a:rPr lang="hr-HR" dirty="0"/>
              <a:t>i visine duljine </a:t>
            </a:r>
            <a:r>
              <a:rPr lang="hr-HR" i="1" dirty="0"/>
              <a:t>h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1566" y="4652576"/>
            <a:ext cx="2674640" cy="1628924"/>
          </a:xfrm>
        </p:spPr>
        <p:txBody>
          <a:bodyPr/>
          <a:lstStyle/>
          <a:p>
            <a:r>
              <a:rPr lang="hr-HR" b="1" dirty="0">
                <a:solidFill>
                  <a:srgbClr val="00B050"/>
                </a:solidFill>
              </a:rPr>
              <a:t>P</a:t>
            </a:r>
            <a:r>
              <a:rPr lang="hr-HR" b="1" baseline="-25000" dirty="0">
                <a:solidFill>
                  <a:srgbClr val="00B050"/>
                </a:solidFill>
              </a:rPr>
              <a:t>DP1</a:t>
            </a:r>
            <a:r>
              <a:rPr lang="hr-HR" b="1" dirty="0">
                <a:solidFill>
                  <a:srgbClr val="00B050"/>
                </a:solidFill>
              </a:rPr>
              <a:t>=d</a:t>
            </a:r>
            <a:r>
              <a:rPr lang="hr-HR" b="1" baseline="-25000" dirty="0">
                <a:solidFill>
                  <a:srgbClr val="00B050"/>
                </a:solidFill>
              </a:rPr>
              <a:t>1</a:t>
            </a:r>
            <a:r>
              <a:rPr lang="hr-HR" b="1" dirty="0">
                <a:solidFill>
                  <a:srgbClr val="00B050"/>
                </a:solidFill>
              </a:rPr>
              <a:t>∙ h</a:t>
            </a:r>
          </a:p>
          <a:p>
            <a:r>
              <a:rPr lang="hr-HR" b="1" dirty="0">
                <a:solidFill>
                  <a:srgbClr val="00B050"/>
                </a:solidFill>
              </a:rPr>
              <a:t>P</a:t>
            </a:r>
            <a:r>
              <a:rPr lang="hr-HR" b="1" baseline="-25000" dirty="0">
                <a:solidFill>
                  <a:srgbClr val="00B050"/>
                </a:solidFill>
              </a:rPr>
              <a:t>DP1</a:t>
            </a:r>
            <a:r>
              <a:rPr lang="hr-HR" b="1" dirty="0">
                <a:solidFill>
                  <a:srgbClr val="00B050"/>
                </a:solidFill>
              </a:rPr>
              <a:t>=2a∙ h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804248" y="4293096"/>
            <a:ext cx="2100580" cy="2129798"/>
          </a:xfrm>
        </p:spPr>
        <p:txBody>
          <a:bodyPr/>
          <a:lstStyle/>
          <a:p>
            <a:r>
              <a:rPr lang="hr-HR" dirty="0"/>
              <a:t>d</a:t>
            </a:r>
            <a:r>
              <a:rPr lang="hr-HR" baseline="-25000" dirty="0"/>
              <a:t>1</a:t>
            </a:r>
            <a:r>
              <a:rPr lang="hr-HR" dirty="0"/>
              <a:t>=2a</a:t>
            </a:r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729"/>
            <a:ext cx="25050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806" y="1504738"/>
            <a:ext cx="2880320" cy="313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03657"/>
            <a:ext cx="2474196" cy="218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3824"/>
              </p:ext>
            </p:extLst>
          </p:nvPr>
        </p:nvGraphicFramePr>
        <p:xfrm>
          <a:off x="6945965" y="4797152"/>
          <a:ext cx="216693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Jednadžba" r:id="rId6" imgW="825480" imgH="685800" progId="Equation.3">
                  <p:embed/>
                </p:oleObj>
              </mc:Choice>
              <mc:Fallback>
                <p:oleObj name="Jednadžba" r:id="rId6" imgW="825480" imgH="6858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965" y="4797152"/>
                        <a:ext cx="2166937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zervirano mjesto sadržaja 2"/>
          <p:cNvSpPr txBox="1">
            <a:spLocks/>
          </p:cNvSpPr>
          <p:nvPr/>
        </p:nvSpPr>
        <p:spPr>
          <a:xfrm>
            <a:off x="2969646" y="4641027"/>
            <a:ext cx="2674640" cy="1628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None/>
              <a:defRPr sz="2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hr-HR" b="1" baseline="-25000" dirty="0">
                <a:solidFill>
                  <a:schemeClr val="accent3">
                    <a:lumMod val="75000"/>
                  </a:schemeClr>
                </a:solidFill>
              </a:rPr>
              <a:t>DP2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=d</a:t>
            </a:r>
            <a:r>
              <a:rPr lang="hr-HR" b="1" baseline="-25000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∙ h</a:t>
            </a:r>
          </a:p>
          <a:p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hr-HR" b="1" baseline="-25000" dirty="0">
                <a:solidFill>
                  <a:schemeClr val="accent3">
                    <a:lumMod val="75000"/>
                  </a:schemeClr>
                </a:solidFill>
              </a:rPr>
              <a:t>DP2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=a√3∙ h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1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1. Izračunaj oplošje i obujam pravilne šesterostrane prizme s bridom baze duljine 10 cm i visinom 1.5 dm.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94102"/>
      </p:ext>
    </p:extLst>
  </p:cSld>
  <p:clrMapOvr>
    <a:masterClrMapping/>
  </p:clrMapOvr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79</TotalTime>
  <Words>311</Words>
  <Application>Microsoft Office PowerPoint</Application>
  <PresentationFormat>Prikaz na zaslonu (4:3)</PresentationFormat>
  <Paragraphs>37</Paragraphs>
  <Slides>12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alfa_plava_2014</vt:lpstr>
      <vt:lpstr>Jednadžba</vt:lpstr>
      <vt:lpstr>Pravilna šesterostrana prizma</vt:lpstr>
      <vt:lpstr>Zanimljivosti</vt:lpstr>
      <vt:lpstr>Crtanje skice pravilne šesterostrane prizme</vt:lpstr>
      <vt:lpstr>UPAMTI</vt:lpstr>
      <vt:lpstr>Mreža pravilne šesterostrane prizme</vt:lpstr>
      <vt:lpstr>Primjer 1. Izračunaj oplošje i obujam pravilne šesterostrane prizme kojoj je osnovni brid duljine a i visina duljine h.</vt:lpstr>
      <vt:lpstr>UPAMTI</vt:lpstr>
      <vt:lpstr>Primjer 2. Odredi površine dijagonalnih presjeka pravilne šesterostrane prizme osnovnog brida duljine a i visine duljine h.</vt:lpstr>
      <vt:lpstr>1. Izračunaj oplošje i obujam pravilne šesterostrane prizme s bridom baze duljine 10 cm i visinom 1.5 dm.</vt:lpstr>
      <vt:lpstr>2. Izračunaj oplošje i obujam pravilne šesterostrane prizme ako su zadani duljina osnovnog brida i duljina visine:</vt:lpstr>
      <vt:lpstr>3. Izračunaj oplošje pravilne šesterostrane prizme kojoj je obujam V= 30√3 cm3 i duljina visine  h= 5 cm.</vt:lpstr>
      <vt:lpstr>4. Baza pravilne šesterostrane prizme ima površinu od 150√3 cm2, a obujam joj je  1800√3 cm3. Izračunaj oplošje prizme.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 Požgajec</cp:lastModifiedBy>
  <cp:revision>19</cp:revision>
  <dcterms:created xsi:type="dcterms:W3CDTF">2014-04-16T10:30:20Z</dcterms:created>
  <dcterms:modified xsi:type="dcterms:W3CDTF">2020-05-20T19:22:09Z</dcterms:modified>
</cp:coreProperties>
</file>