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85" r:id="rId3"/>
    <p:sldId id="273" r:id="rId4"/>
    <p:sldId id="274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4989"/>
    <a:srgbClr val="FFFFFF"/>
    <a:srgbClr val="CB4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8749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00" y="220505"/>
            <a:ext cx="660318" cy="4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C616-34AF-441A-AC48-7FD8934F79E6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0ADE-DA35-44BC-A94B-5DDAB221D9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AEC616-34AF-441A-AC48-7FD8934F79E6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00ADE-DA35-44BC-A94B-5DDAB221D9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8749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EC616-34AF-441A-AC48-7FD8934F79E6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00ADE-DA35-44BC-A94B-5DDAB221D9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Površina paralelograma</a:t>
            </a:r>
          </a:p>
        </p:txBody>
      </p:sp>
    </p:spTree>
    <p:extLst>
      <p:ext uri="{BB962C8B-B14F-4D97-AF65-F5344CB8AC3E}">
        <p14:creationId xmlns:p14="http://schemas.microsoft.com/office/powerpoint/2010/main" val="288950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Površina paralelograma</a:t>
            </a:r>
          </a:p>
        </p:txBody>
      </p:sp>
      <p:sp>
        <p:nvSpPr>
          <p:cNvPr id="4" name="Paralelogram 3"/>
          <p:cNvSpPr/>
          <p:nvPr/>
        </p:nvSpPr>
        <p:spPr>
          <a:xfrm>
            <a:off x="1691680" y="2636912"/>
            <a:ext cx="5544616" cy="2448272"/>
          </a:xfrm>
          <a:prstGeom prst="parallelogram">
            <a:avLst>
              <a:gd name="adj" fmla="val 47897"/>
            </a:avLst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 okvir 2"/>
          <p:cNvSpPr txBox="1"/>
          <p:nvPr/>
        </p:nvSpPr>
        <p:spPr>
          <a:xfrm>
            <a:off x="4254438" y="5014567"/>
            <a:ext cx="419100" cy="63637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3180" indent="-43180" algn="ctr">
              <a:lnSpc>
                <a:spcPct val="150000"/>
              </a:lnSpc>
              <a:spcAft>
                <a:spcPts val="0"/>
              </a:spcAft>
            </a:pPr>
            <a:r>
              <a:rPr lang="hr-HR" sz="2900" dirty="0">
                <a:ln w="10541" cap="flat" cmpd="sng" algn="ctr">
                  <a:solidFill>
                    <a:srgbClr val="874989"/>
                  </a:solidFill>
                  <a:prstDash val="solid"/>
                  <a:round/>
                </a:ln>
                <a:solidFill>
                  <a:schemeClr val="accent1"/>
                </a:solidFill>
                <a:effectLst/>
                <a:latin typeface="Arial"/>
                <a:ea typeface="Calibri"/>
                <a:cs typeface="Times New Roman"/>
              </a:rPr>
              <a:t>a</a:t>
            </a:r>
          </a:p>
        </p:txBody>
      </p:sp>
      <p:sp>
        <p:nvSpPr>
          <p:cNvPr id="6" name="Tekstni okvir 2"/>
          <p:cNvSpPr txBox="1"/>
          <p:nvPr/>
        </p:nvSpPr>
        <p:spPr>
          <a:xfrm>
            <a:off x="2848928" y="3550990"/>
            <a:ext cx="792088" cy="63637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3180" indent="-43180" algn="ctr">
              <a:lnSpc>
                <a:spcPct val="150000"/>
              </a:lnSpc>
              <a:spcAft>
                <a:spcPts val="0"/>
              </a:spcAft>
            </a:pPr>
            <a:r>
              <a:rPr lang="hr-HR" sz="2900" dirty="0" err="1">
                <a:ln w="10541" cap="flat" cmpd="sng" algn="ctr">
                  <a:solidFill>
                    <a:srgbClr val="874989"/>
                  </a:solidFill>
                  <a:prstDash val="solid"/>
                  <a:round/>
                </a:ln>
                <a:solidFill>
                  <a:schemeClr val="accent1"/>
                </a:solidFill>
                <a:effectLst/>
                <a:latin typeface="Arial"/>
                <a:ea typeface="Calibri"/>
                <a:cs typeface="Times New Roman"/>
              </a:rPr>
              <a:t>v</a:t>
            </a:r>
            <a:r>
              <a:rPr lang="hr-HR" sz="2900" baseline="-25000" dirty="0" err="1">
                <a:ln w="10541" cap="flat" cmpd="sng" algn="ctr">
                  <a:solidFill>
                    <a:srgbClr val="874989"/>
                  </a:solidFill>
                  <a:prstDash val="solid"/>
                  <a:round/>
                </a:ln>
                <a:solidFill>
                  <a:schemeClr val="accent1"/>
                </a:solidFill>
                <a:effectLst/>
                <a:latin typeface="Arial"/>
                <a:ea typeface="Calibri"/>
                <a:cs typeface="Times New Roman"/>
              </a:rPr>
              <a:t>a</a:t>
            </a:r>
            <a:endParaRPr lang="hr-HR" sz="2900" dirty="0">
              <a:ln w="10541" cap="flat" cmpd="sng" algn="ctr">
                <a:solidFill>
                  <a:srgbClr val="874989"/>
                </a:solidFill>
                <a:prstDash val="solid"/>
                <a:round/>
              </a:ln>
              <a:solidFill>
                <a:schemeClr val="accent1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7" name="Pravokutni trokut 6"/>
          <p:cNvSpPr/>
          <p:nvPr/>
        </p:nvSpPr>
        <p:spPr>
          <a:xfrm flipH="1">
            <a:off x="1691679" y="2636912"/>
            <a:ext cx="1160485" cy="2429200"/>
          </a:xfrm>
          <a:prstGeom prst="rtTriangle">
            <a:avLst/>
          </a:prstGeom>
          <a:ln>
            <a:solidFill>
              <a:srgbClr val="874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9" name="Ravni poveznik 8"/>
          <p:cNvCxnSpPr/>
          <p:nvPr/>
        </p:nvCxnSpPr>
        <p:spPr>
          <a:xfrm>
            <a:off x="2869141" y="2645040"/>
            <a:ext cx="0" cy="24482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kcijski gumb: Prilagođeno 9">
            <a:hlinkClick r:id="" action="ppaction://noaction" highlightClick="1"/>
          </p:cNvPr>
          <p:cNvSpPr/>
          <p:nvPr/>
        </p:nvSpPr>
        <p:spPr>
          <a:xfrm>
            <a:off x="7452320" y="6237312"/>
            <a:ext cx="1691680" cy="6206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Animiraj</a:t>
            </a:r>
          </a:p>
        </p:txBody>
      </p:sp>
      <p:sp>
        <p:nvSpPr>
          <p:cNvPr id="11" name="Pravokutni trokut 10"/>
          <p:cNvSpPr/>
          <p:nvPr/>
        </p:nvSpPr>
        <p:spPr>
          <a:xfrm flipH="1">
            <a:off x="1397793" y="2645040"/>
            <a:ext cx="1445279" cy="2461897"/>
          </a:xfrm>
          <a:prstGeom prst="rtTriangle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3552200" y="1628800"/>
            <a:ext cx="1823576" cy="53860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hr-HR" sz="2900" b="1" dirty="0">
                <a:solidFill>
                  <a:schemeClr val="accent3"/>
                </a:solidFill>
                <a:latin typeface="+mj-lt"/>
              </a:rPr>
              <a:t>P = a · </a:t>
            </a:r>
            <a:r>
              <a:rPr lang="hr-HR" sz="2900" b="1" dirty="0" err="1">
                <a:solidFill>
                  <a:schemeClr val="accent3"/>
                </a:solidFill>
                <a:latin typeface="+mj-lt"/>
              </a:rPr>
              <a:t>v</a:t>
            </a:r>
            <a:r>
              <a:rPr lang="hr-HR" sz="2900" b="1" baseline="-25000" dirty="0" err="1">
                <a:solidFill>
                  <a:schemeClr val="accent3"/>
                </a:solidFill>
                <a:latin typeface="+mj-lt"/>
              </a:rPr>
              <a:t>a</a:t>
            </a:r>
            <a:r>
              <a:rPr lang="hr-HR" sz="2900" b="1" dirty="0">
                <a:solidFill>
                  <a:schemeClr val="accent3"/>
                </a:solidFill>
                <a:latin typeface="+mj-lt"/>
              </a:rPr>
              <a:t> </a:t>
            </a:r>
            <a:endParaRPr lang="hr-HR" sz="2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200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0.47986 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9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168484" y="1772816"/>
            <a:ext cx="8956294" cy="5085184"/>
          </a:xfrm>
        </p:spPr>
        <p:txBody>
          <a:bodyPr/>
          <a:lstStyle/>
          <a:p>
            <a:r>
              <a:rPr lang="hr-HR" b="1" dirty="0">
                <a:solidFill>
                  <a:schemeClr val="accent3"/>
                </a:solidFill>
              </a:rPr>
              <a:t>Visina paralelograma </a:t>
            </a:r>
            <a:r>
              <a:rPr lang="hr-HR" dirty="0">
                <a:solidFill>
                  <a:schemeClr val="accent3"/>
                </a:solidFill>
              </a:rPr>
              <a:t>jest dužina koja spaja pravce na kojima leže nasuprotne </a:t>
            </a:r>
            <a:r>
              <a:rPr lang="pl-PL" dirty="0">
                <a:solidFill>
                  <a:schemeClr val="accent3"/>
                </a:solidFill>
              </a:rPr>
              <a:t>stranice i okomita je na njih.</a:t>
            </a:r>
          </a:p>
          <a:p>
            <a:endParaRPr lang="pl-PL" dirty="0">
              <a:solidFill>
                <a:schemeClr val="accent3"/>
              </a:solidFill>
            </a:endParaRPr>
          </a:p>
          <a:p>
            <a:endParaRPr lang="pl-PL" dirty="0">
              <a:solidFill>
                <a:schemeClr val="accent3"/>
              </a:solidFill>
            </a:endParaRPr>
          </a:p>
          <a:p>
            <a:endParaRPr lang="pl-PL" dirty="0">
              <a:solidFill>
                <a:schemeClr val="accent3"/>
              </a:solidFill>
            </a:endParaRPr>
          </a:p>
          <a:p>
            <a:r>
              <a:rPr lang="hr-HR" b="1" dirty="0">
                <a:solidFill>
                  <a:schemeClr val="accent3"/>
                </a:solidFill>
              </a:rPr>
              <a:t>Površina paralelograma </a:t>
            </a:r>
            <a:r>
              <a:rPr lang="hr-HR" dirty="0">
                <a:solidFill>
                  <a:schemeClr val="accent3"/>
                </a:solidFill>
              </a:rPr>
              <a:t>jednaka </a:t>
            </a:r>
            <a:r>
              <a:rPr lang="pl-PL" dirty="0">
                <a:solidFill>
                  <a:schemeClr val="accent3"/>
                </a:solidFill>
              </a:rPr>
              <a:t>je umnošku duljine stranice i duljine </a:t>
            </a:r>
            <a:r>
              <a:rPr lang="hr-HR" dirty="0">
                <a:solidFill>
                  <a:schemeClr val="accent3"/>
                </a:solidFill>
              </a:rPr>
              <a:t>pripadajuće visine.</a:t>
            </a:r>
          </a:p>
          <a:p>
            <a:pPr algn="ctr"/>
            <a:r>
              <a:rPr lang="hr-HR" b="1" i="1" dirty="0">
                <a:solidFill>
                  <a:schemeClr val="accent3"/>
                </a:solidFill>
              </a:rPr>
              <a:t>P = a · </a:t>
            </a:r>
            <a:r>
              <a:rPr lang="hr-HR" b="1" i="1" dirty="0" err="1">
                <a:solidFill>
                  <a:schemeClr val="accent3"/>
                </a:solidFill>
              </a:rPr>
              <a:t>v</a:t>
            </a:r>
            <a:r>
              <a:rPr lang="hr-HR" b="1" i="1" baseline="-25000" dirty="0" err="1">
                <a:solidFill>
                  <a:schemeClr val="accent3"/>
                </a:solidFill>
              </a:rPr>
              <a:t>a</a:t>
            </a:r>
            <a:r>
              <a:rPr lang="hr-HR" b="1" i="1" dirty="0">
                <a:solidFill>
                  <a:schemeClr val="accent3"/>
                </a:solidFill>
              </a:rPr>
              <a:t> P = b · </a:t>
            </a:r>
            <a:r>
              <a:rPr lang="hr-HR" b="1" i="1" dirty="0" err="1">
                <a:solidFill>
                  <a:schemeClr val="accent3"/>
                </a:solidFill>
              </a:rPr>
              <a:t>v</a:t>
            </a:r>
            <a:r>
              <a:rPr lang="hr-HR" b="1" i="1" baseline="-25000" dirty="0" err="1">
                <a:solidFill>
                  <a:schemeClr val="accent3"/>
                </a:solidFill>
              </a:rPr>
              <a:t>b</a:t>
            </a:r>
            <a:endParaRPr lang="hr-HR" b="1" i="1" baseline="-25000" dirty="0">
              <a:solidFill>
                <a:schemeClr val="accent3"/>
              </a:solidFill>
            </a:endParaRPr>
          </a:p>
          <a:p>
            <a:r>
              <a:rPr lang="hr-HR" dirty="0">
                <a:solidFill>
                  <a:schemeClr val="accent3"/>
                </a:solidFill>
              </a:rPr>
              <a:t>Iz ovih formula slijedi:  </a:t>
            </a:r>
            <a:r>
              <a:rPr lang="hr-HR" b="1" i="1" dirty="0">
                <a:solidFill>
                  <a:schemeClr val="accent3"/>
                </a:solidFill>
              </a:rPr>
              <a:t>a · </a:t>
            </a:r>
            <a:r>
              <a:rPr lang="hr-HR" b="1" i="1" dirty="0" err="1">
                <a:solidFill>
                  <a:schemeClr val="accent3"/>
                </a:solidFill>
              </a:rPr>
              <a:t>v</a:t>
            </a:r>
            <a:r>
              <a:rPr lang="hr-HR" b="1" i="1" baseline="-25000" dirty="0" err="1">
                <a:solidFill>
                  <a:schemeClr val="accent3"/>
                </a:solidFill>
              </a:rPr>
              <a:t>a</a:t>
            </a:r>
            <a:r>
              <a:rPr lang="hr-HR" b="1" i="1" dirty="0">
                <a:solidFill>
                  <a:schemeClr val="accent3"/>
                </a:solidFill>
              </a:rPr>
              <a:t> = </a:t>
            </a:r>
            <a:r>
              <a:rPr lang="hr-HR" b="1" i="1" dirty="0" err="1">
                <a:solidFill>
                  <a:schemeClr val="accent3"/>
                </a:solidFill>
              </a:rPr>
              <a:t>b</a:t>
            </a:r>
            <a:r>
              <a:rPr lang="hr-HR" b="1" i="1" dirty="0">
                <a:solidFill>
                  <a:schemeClr val="accent3"/>
                </a:solidFill>
              </a:rPr>
              <a:t> · </a:t>
            </a:r>
            <a:r>
              <a:rPr lang="hr-HR" b="1" i="1" dirty="0" err="1">
                <a:solidFill>
                  <a:schemeClr val="accent3"/>
                </a:solidFill>
              </a:rPr>
              <a:t>v</a:t>
            </a:r>
            <a:r>
              <a:rPr lang="hr-HR" b="1" i="1" baseline="-25000" dirty="0" err="1">
                <a:solidFill>
                  <a:schemeClr val="accent3"/>
                </a:solidFill>
              </a:rPr>
              <a:t>b</a:t>
            </a:r>
            <a:r>
              <a:rPr lang="hr-HR" b="1" i="1" dirty="0">
                <a:solidFill>
                  <a:schemeClr val="accent3"/>
                </a:solidFill>
              </a:rPr>
              <a:t>.</a:t>
            </a:r>
            <a:endParaRPr lang="hr-HR" dirty="0">
              <a:solidFill>
                <a:schemeClr val="accent3"/>
              </a:solidFill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168484" y="297927"/>
            <a:ext cx="980728" cy="980728"/>
            <a:chOff x="7546873" y="5912537"/>
            <a:chExt cx="980728" cy="980728"/>
          </a:xfrm>
        </p:grpSpPr>
        <p:sp>
          <p:nvSpPr>
            <p:cNvPr id="7" name="Elipsa 6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Kružna strelica 7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80928"/>
            <a:ext cx="3240360" cy="20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91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35125"/>
            <a:ext cx="9144000" cy="1417638"/>
          </a:xfrm>
        </p:spPr>
        <p:txBody>
          <a:bodyPr>
            <a:noAutofit/>
          </a:bodyPr>
          <a:lstStyle/>
          <a:p>
            <a:r>
              <a:rPr lang="hr-HR" dirty="0"/>
              <a:t>Primjer 3. Ako je stranica paralelograma duljine </a:t>
            </a:r>
            <a:br>
              <a:rPr lang="hr-HR" dirty="0"/>
            </a:br>
            <a:r>
              <a:rPr lang="hr-HR" dirty="0"/>
              <a:t>4 cm, a visina na nju 2 cm, kolika je njegova površina?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hr-HR" dirty="0"/>
              <a:t>a = 4 cm</a:t>
            </a:r>
          </a:p>
          <a:p>
            <a:r>
              <a:rPr lang="hr-HR" u="sng" dirty="0" err="1"/>
              <a:t>v</a:t>
            </a:r>
            <a:r>
              <a:rPr lang="hr-HR" u="sng" baseline="-25000" dirty="0" err="1"/>
              <a:t>a</a:t>
            </a:r>
            <a:r>
              <a:rPr lang="hr-HR" u="sng" dirty="0"/>
              <a:t> = 2 cm</a:t>
            </a:r>
          </a:p>
          <a:p>
            <a:r>
              <a:rPr lang="hr-HR" dirty="0"/>
              <a:t>P = ?</a:t>
            </a:r>
          </a:p>
          <a:p>
            <a:r>
              <a:rPr lang="hr-HR" dirty="0"/>
              <a:t>P = a ∙ </a:t>
            </a:r>
            <a:r>
              <a:rPr lang="hr-HR" dirty="0" err="1"/>
              <a:t>v</a:t>
            </a:r>
            <a:r>
              <a:rPr lang="hr-HR" baseline="-25000" dirty="0" err="1"/>
              <a:t>a</a:t>
            </a:r>
            <a:endParaRPr lang="hr-HR" dirty="0"/>
          </a:p>
          <a:p>
            <a:r>
              <a:rPr lang="hr-HR" dirty="0"/>
              <a:t>P = 4 ∙ 2</a:t>
            </a:r>
          </a:p>
          <a:p>
            <a:r>
              <a:rPr lang="hr-HR" dirty="0"/>
              <a:t>P = 8 cm</a:t>
            </a:r>
            <a:r>
              <a:rPr lang="hr-HR" baseline="30000" dirty="0"/>
              <a:t>2</a:t>
            </a:r>
            <a:r>
              <a:rPr lang="hr-HR" dirty="0"/>
              <a:t> </a:t>
            </a:r>
          </a:p>
        </p:txBody>
      </p:sp>
      <p:sp>
        <p:nvSpPr>
          <p:cNvPr id="6" name="Akcijski gumb: Prilagođeno 5">
            <a:hlinkClick r:id="" action="ppaction://noaction" highlightClick="1"/>
          </p:cNvPr>
          <p:cNvSpPr/>
          <p:nvPr/>
        </p:nvSpPr>
        <p:spPr>
          <a:xfrm>
            <a:off x="7452320" y="6237312"/>
            <a:ext cx="1691680" cy="6206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</p:spTree>
    <p:extLst>
      <p:ext uri="{BB962C8B-B14F-4D97-AF65-F5344CB8AC3E}">
        <p14:creationId xmlns:p14="http://schemas.microsoft.com/office/powerpoint/2010/main" val="366858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alfa_ljubičasta_logo">
  <a:themeElements>
    <a:clrScheme name="alfa_ljubicasta">
      <a:dk1>
        <a:srgbClr val="181818"/>
      </a:dk1>
      <a:lt1>
        <a:srgbClr val="F8F8F8"/>
      </a:lt1>
      <a:dk2>
        <a:srgbClr val="707070"/>
      </a:dk2>
      <a:lt2>
        <a:srgbClr val="F8F8F8"/>
      </a:lt2>
      <a:accent1>
        <a:srgbClr val="7030A0"/>
      </a:accent1>
      <a:accent2>
        <a:srgbClr val="DBBEDC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alfa_ljubičasta_logo</Template>
  <TotalTime>383</TotalTime>
  <Words>116</Words>
  <Application>Microsoft Office PowerPoint</Application>
  <PresentationFormat>Prikaz na zaslonu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alfa_ljubičasta_logo</vt:lpstr>
      <vt:lpstr>Površina paralelograma</vt:lpstr>
      <vt:lpstr>Površina paralelograma</vt:lpstr>
      <vt:lpstr>UPAMTI</vt:lpstr>
      <vt:lpstr>Primjer 3. Ako je stranica paralelograma duljine  4 cm, a visina na nju 2 cm, kolika je njegova površina?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Petra Lončar</cp:lastModifiedBy>
  <cp:revision>95</cp:revision>
  <dcterms:created xsi:type="dcterms:W3CDTF">2014-05-27T07:27:55Z</dcterms:created>
  <dcterms:modified xsi:type="dcterms:W3CDTF">2020-05-23T23:41:34Z</dcterms:modified>
</cp:coreProperties>
</file>