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8" r:id="rId4"/>
    <p:sldId id="259" r:id="rId5"/>
    <p:sldId id="261" r:id="rId6"/>
    <p:sldId id="262" r:id="rId7"/>
    <p:sldId id="263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F682"/>
    <a:srgbClr val="535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18E81-1220-4024-A7CB-5B8EA0542EE1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8B0F3-25EF-400B-ADCB-9C9C9A2040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8557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8B0F3-25EF-400B-ADCB-9C9C9A20403B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0172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8B0F3-25EF-400B-ADCB-9C9C9A20403B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002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5353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0E8-FD4B-4C8D-A86E-1DE2D72B4BB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0CB09-A644-463F-9925-AAF08FEC6F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4C90E8-FD4B-4C8D-A86E-1DE2D72B4BB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50CB09-A644-463F-9925-AAF08FEC6F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/>
              <a:t>edite</a:t>
            </a:r>
            <a:r>
              <a:rPr lang="hr-HR" dirty="0"/>
              <a:t> stilove teksta matrice</a:t>
            </a:r>
          </a:p>
          <a:p>
            <a:pPr lvl="1"/>
            <a:r>
              <a:rPr lang="hr-HR" dirty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90E8-FD4B-4C8D-A86E-1DE2D72B4BB7}" type="datetimeFigureOut">
              <a:rPr lang="hr-HR" smtClean="0"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0CB09-A644-463F-9925-AAF08FEC6F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5.wmf"/><Relationship Id="rId3" Type="http://schemas.openxmlformats.org/officeDocument/2006/relationships/image" Target="../media/image17.png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3.png"/><Relationship Id="rId5" Type="http://schemas.openxmlformats.org/officeDocument/2006/relationships/image" Target="../media/image18.wmf"/><Relationship Id="rId10" Type="http://schemas.openxmlformats.org/officeDocument/2006/relationships/image" Target="../media/image22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19.bin"/><Relationship Id="rId26" Type="http://schemas.openxmlformats.org/officeDocument/2006/relationships/image" Target="../media/image34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30.wmf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29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7.wmf"/><Relationship Id="rId24" Type="http://schemas.openxmlformats.org/officeDocument/2006/relationships/image" Target="../media/image38.png"/><Relationship Id="rId32" Type="http://schemas.openxmlformats.org/officeDocument/2006/relationships/image" Target="../media/image3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28" Type="http://schemas.openxmlformats.org/officeDocument/2006/relationships/image" Target="../media/image35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31.wmf"/><Relationship Id="rId31" Type="http://schemas.openxmlformats.org/officeDocument/2006/relationships/oleObject" Target="../embeddings/oleObject2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oleObject" Target="../embeddings/oleObject23.bin"/><Relationship Id="rId30" Type="http://schemas.openxmlformats.org/officeDocument/2006/relationships/image" Target="../media/image3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Pravilna šesterostrana piramida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4" y="174989"/>
            <a:ext cx="747275" cy="531714"/>
          </a:xfrm>
          <a:prstGeom prst="rect">
            <a:avLst/>
          </a:prstGeom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4295775"/>
            <a:ext cx="24098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93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3. Obujam pravilne šesterostrane piramide iznosi 6 cm</a:t>
            </a:r>
            <a:r>
              <a:rPr lang="hr-HR" baseline="30000" dirty="0"/>
              <a:t>3</a:t>
            </a:r>
            <a:r>
              <a:rPr lang="hr-HR" dirty="0"/>
              <a:t>. Osnovni brid piramide dug je 10 mm.</a:t>
            </a:r>
            <a:br>
              <a:rPr lang="hr-HR" dirty="0"/>
            </a:br>
            <a:r>
              <a:rPr lang="hr-HR" dirty="0"/>
              <a:t>Izračunaj duljinu visine pobočke.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Picture 2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3744269" cy="335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98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4. Opseg baze pravilne šesterostrane piramide iznosi 24 cm, a duljina visine piramide 9 cm.</a:t>
            </a:r>
            <a:br>
              <a:rPr lang="hr-HR" dirty="0"/>
            </a:br>
            <a:r>
              <a:rPr lang="hr-HR" dirty="0"/>
              <a:t>Izračunaj obujam te piramide.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Picture 2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3744269" cy="335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51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hr-HR" dirty="0"/>
              <a:t>5. Svjećar Bekavac izradio je svijeću u obliku pravilne šesterostrane piramide. Baza kalupa u koji je ulio vosak površine je 41.5 cm</a:t>
            </a:r>
            <a:r>
              <a:rPr lang="hr-HR" baseline="30000" dirty="0"/>
              <a:t>2</a:t>
            </a:r>
            <a:r>
              <a:rPr lang="hr-HR" dirty="0"/>
              <a:t>. Koliko mu je voska bilo potrebno za izradu 100 svijeća ako je svaka svijeća visoka 15 cm?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403244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4176464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48880"/>
            <a:ext cx="3437160" cy="365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88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Crtanje skice pravilne trostrane piramide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24" y="1598551"/>
            <a:ext cx="948110" cy="797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430" y="1598551"/>
            <a:ext cx="716261" cy="89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89" y="3798251"/>
            <a:ext cx="718368" cy="909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5678174" y="5029155"/>
            <a:ext cx="3269996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5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Crtamo dijagonale baze!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60" y="2044030"/>
            <a:ext cx="34385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1681212"/>
            <a:ext cx="34956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58" y="3798251"/>
            <a:ext cx="33623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23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Pravilna šesterostrana piramida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66728" cy="4853136"/>
          </a:xfrm>
        </p:spPr>
        <p:txBody>
          <a:bodyPr/>
          <a:lstStyle/>
          <a:p>
            <a:r>
              <a:rPr lang="hr-HR" dirty="0"/>
              <a:t>v – duljina visine </a:t>
            </a:r>
            <a:r>
              <a:rPr lang="hr-HR" dirty="0" err="1"/>
              <a:t>jednakostraničnog</a:t>
            </a:r>
            <a:r>
              <a:rPr lang="hr-HR" dirty="0"/>
              <a:t> trokuta u bazi</a:t>
            </a:r>
          </a:p>
          <a:p>
            <a:r>
              <a:rPr lang="hr-HR" dirty="0"/>
              <a:t>R - duljina polumjera bazi opisane kružnice</a:t>
            </a:r>
          </a:p>
          <a:p>
            <a:r>
              <a:rPr lang="hr-HR" dirty="0"/>
              <a:t>r – duljina polumjera bazi upisane kružnice 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451688"/>
              </p:ext>
            </p:extLst>
          </p:nvPr>
        </p:nvGraphicFramePr>
        <p:xfrm>
          <a:off x="5508104" y="5255074"/>
          <a:ext cx="1784350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Jednadžba" r:id="rId3" imgW="596880" imgH="431640" progId="Equation.3">
                  <p:embed/>
                </p:oleObj>
              </mc:Choice>
              <mc:Fallback>
                <p:oleObj name="Jednadžba" r:id="rId3" imgW="596880" imgH="43164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255074"/>
                        <a:ext cx="1784350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1" name="Picture 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71021"/>
            <a:ext cx="4104456" cy="368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69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D60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417638"/>
          </a:xfrm>
        </p:spPr>
        <p:txBody>
          <a:bodyPr/>
          <a:lstStyle/>
          <a:p>
            <a:pPr algn="l"/>
            <a:r>
              <a:rPr lang="hr-HR" dirty="0"/>
              <a:t>UPAMTI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</a:rPr>
              <a:t>Pravilna šesterostrana piramida </a:t>
            </a:r>
            <a:r>
              <a:rPr lang="hr-HR" dirty="0">
                <a:solidFill>
                  <a:srgbClr val="FF0000"/>
                </a:solidFill>
              </a:rPr>
              <a:t>je piramida kojoj je baza pravilni šesterokut, a </a:t>
            </a:r>
            <a:r>
              <a:rPr lang="hr-HR" dirty="0" err="1">
                <a:solidFill>
                  <a:srgbClr val="FF0000"/>
                </a:solidFill>
              </a:rPr>
              <a:t>pobočje</a:t>
            </a:r>
            <a:r>
              <a:rPr lang="hr-HR" dirty="0">
                <a:solidFill>
                  <a:srgbClr val="FF0000"/>
                </a:solidFill>
              </a:rPr>
              <a:t> čini šest sukladnih jednakokračnih trokuta.</a:t>
            </a:r>
          </a:p>
          <a:p>
            <a:r>
              <a:rPr lang="hr-HR" b="1" dirty="0">
                <a:solidFill>
                  <a:srgbClr val="FF0000"/>
                </a:solidFill>
              </a:rPr>
              <a:t>Visina </a:t>
            </a:r>
            <a:r>
              <a:rPr lang="hr-HR" dirty="0">
                <a:solidFill>
                  <a:srgbClr val="FF0000"/>
                </a:solidFill>
              </a:rPr>
              <a:t>pravilne šesterostrane piramide je dužina koja spaja vrh piramide i središte bazi upisane kružnice.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168484" y="297927"/>
            <a:ext cx="980728" cy="980728"/>
            <a:chOff x="7546873" y="5912537"/>
            <a:chExt cx="980728" cy="980728"/>
          </a:xfrm>
        </p:grpSpPr>
        <p:sp>
          <p:nvSpPr>
            <p:cNvPr id="7" name="Elipsa 6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Kružna strelica 7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  <p:pic>
        <p:nvPicPr>
          <p:cNvPr id="10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39" y="4005064"/>
            <a:ext cx="2952477" cy="26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57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96" name="Picture 2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91286"/>
            <a:ext cx="4291930" cy="384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rgbClr val="53537D"/>
          </a:solidFill>
        </p:spPr>
        <p:txBody>
          <a:bodyPr>
            <a:normAutofit/>
          </a:bodyPr>
          <a:lstStyle/>
          <a:p>
            <a:r>
              <a:rPr lang="hr-HR" dirty="0"/>
              <a:t>Primjer 1. Na slici pravilne trostrane piramide označeni su različiti pravokutni trokuti. Za svaki trokut ispiši Pitagorin poučak.</a:t>
            </a:r>
          </a:p>
        </p:txBody>
      </p:sp>
      <p:sp>
        <p:nvSpPr>
          <p:cNvPr id="4" name="Akcijski gumb: Prilagođeno 3">
            <a:hlinkClick r:id="" action="ppaction://noaction" highlightClick="1"/>
          </p:cNvPr>
          <p:cNvSpPr/>
          <p:nvPr/>
        </p:nvSpPr>
        <p:spPr>
          <a:xfrm>
            <a:off x="7408418" y="6336792"/>
            <a:ext cx="1726786" cy="52120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cxnSp>
        <p:nvCxnSpPr>
          <p:cNvPr id="6" name="Ravni poveznik sa strelicom 5"/>
          <p:cNvCxnSpPr/>
          <p:nvPr/>
        </p:nvCxnSpPr>
        <p:spPr>
          <a:xfrm flipV="1">
            <a:off x="5137693" y="2852303"/>
            <a:ext cx="1594547" cy="1088336"/>
          </a:xfrm>
          <a:prstGeom prst="straightConnector1">
            <a:avLst/>
          </a:prstGeom>
          <a:ln w="38100">
            <a:solidFill>
              <a:srgbClr val="76F68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H="1">
            <a:off x="3418690" y="3940639"/>
            <a:ext cx="358860" cy="1792617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 flipH="1" flipV="1">
            <a:off x="1403649" y="3052702"/>
            <a:ext cx="1368151" cy="104574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128624"/>
              </p:ext>
            </p:extLst>
          </p:nvPr>
        </p:nvGraphicFramePr>
        <p:xfrm>
          <a:off x="6391275" y="2236788"/>
          <a:ext cx="18367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4" name="Jednadžba" r:id="rId4" imgW="799920" imgH="203040" progId="Equation.3">
                  <p:embed/>
                </p:oleObj>
              </mc:Choice>
              <mc:Fallback>
                <p:oleObj name="Jednadžba" r:id="rId4" imgW="799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91275" y="2236788"/>
                        <a:ext cx="1836738" cy="466725"/>
                      </a:xfrm>
                      <a:prstGeom prst="rect">
                        <a:avLst/>
                      </a:prstGeom>
                      <a:ln w="38100">
                        <a:solidFill>
                          <a:srgbClr val="76F68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987188"/>
              </p:ext>
            </p:extLst>
          </p:nvPr>
        </p:nvGraphicFramePr>
        <p:xfrm>
          <a:off x="467544" y="1891286"/>
          <a:ext cx="230187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5" name="Jednadžba" r:id="rId6" imgW="1002960" imgH="469800" progId="Equation.3">
                  <p:embed/>
                </p:oleObj>
              </mc:Choice>
              <mc:Fallback>
                <p:oleObj name="Jednadžba" r:id="rId6" imgW="1002960" imgH="469800" progId="Equation.3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891286"/>
                        <a:ext cx="2301875" cy="107791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448831"/>
              </p:ext>
            </p:extLst>
          </p:nvPr>
        </p:nvGraphicFramePr>
        <p:xfrm>
          <a:off x="1942895" y="5936333"/>
          <a:ext cx="18954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6" name="Jednadžba" r:id="rId8" imgW="825480" imgH="241200" progId="Equation.3">
                  <p:embed/>
                </p:oleObj>
              </mc:Choice>
              <mc:Fallback>
                <p:oleObj name="Jednadžba" r:id="rId8" imgW="825480" imgH="241200" progId="Equation.3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2895" y="5936333"/>
                        <a:ext cx="1895475" cy="5524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490955"/>
              </p:ext>
            </p:extLst>
          </p:nvPr>
        </p:nvGraphicFramePr>
        <p:xfrm>
          <a:off x="6864650" y="3052702"/>
          <a:ext cx="10668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7" name="Jednadžba" r:id="rId10" imgW="393480" imgH="177480" progId="Equation.3">
                  <p:embed/>
                </p:oleObj>
              </mc:Choice>
              <mc:Fallback>
                <p:oleObj name="Jednadžba" r:id="rId10" imgW="393480" imgH="17748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650" y="3052702"/>
                        <a:ext cx="106680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989663"/>
              </p:ext>
            </p:extLst>
          </p:nvPr>
        </p:nvGraphicFramePr>
        <p:xfrm>
          <a:off x="4210593" y="5958967"/>
          <a:ext cx="9271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8" name="Jednadžba" r:id="rId12" imgW="342720" imgH="139680" progId="Equation.3">
                  <p:embed/>
                </p:oleObj>
              </mc:Choice>
              <mc:Fallback>
                <p:oleObj name="Jednadžba" r:id="rId12" imgW="342720" imgH="13968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593" y="5958967"/>
                        <a:ext cx="9271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405085"/>
              </p:ext>
            </p:extLst>
          </p:nvPr>
        </p:nvGraphicFramePr>
        <p:xfrm>
          <a:off x="5551888" y="5452018"/>
          <a:ext cx="1583524" cy="1145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9" name="Jednadžba" r:id="rId14" imgW="596880" imgH="431640" progId="Equation.3">
                  <p:embed/>
                </p:oleObj>
              </mc:Choice>
              <mc:Fallback>
                <p:oleObj name="Jednadžba" r:id="rId14" imgW="596880" imgH="431640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888" y="5452018"/>
                        <a:ext cx="1583524" cy="11453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92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Oplošje i obujam pravilne trostrane piramide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51920" y="1600200"/>
            <a:ext cx="4834880" cy="5069160"/>
          </a:xfrm>
        </p:spPr>
        <p:txBody>
          <a:bodyPr/>
          <a:lstStyle/>
          <a:p>
            <a:r>
              <a:rPr lang="hr-HR" dirty="0">
                <a:solidFill>
                  <a:schemeClr val="bg1">
                    <a:lumMod val="10000"/>
                  </a:schemeClr>
                </a:solidFill>
              </a:rPr>
              <a:t>OPLOŠJE</a:t>
            </a:r>
          </a:p>
          <a:p>
            <a:r>
              <a:rPr lang="hr-HR" dirty="0">
                <a:solidFill>
                  <a:schemeClr val="bg1">
                    <a:lumMod val="10000"/>
                  </a:schemeClr>
                </a:solidFill>
              </a:rPr>
              <a:t>O = B + P</a:t>
            </a:r>
          </a:p>
          <a:p>
            <a:endParaRPr lang="hr-HR" dirty="0">
              <a:solidFill>
                <a:schemeClr val="bg1">
                  <a:lumMod val="10000"/>
                </a:schemeClr>
              </a:solidFill>
            </a:endParaRP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hr-HR" dirty="0">
                <a:solidFill>
                  <a:schemeClr val="bg1">
                    <a:lumMod val="10000"/>
                  </a:schemeClr>
                </a:solidFill>
              </a:rPr>
              <a:t>OBUJAM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592703"/>
              </p:ext>
            </p:extLst>
          </p:nvPr>
        </p:nvGraphicFramePr>
        <p:xfrm>
          <a:off x="3918233" y="3673408"/>
          <a:ext cx="3506788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6" name="Jednadžba" r:id="rId4" imgW="1396800" imgH="393480" progId="Equation.3">
                  <p:embed/>
                </p:oleObj>
              </mc:Choice>
              <mc:Fallback>
                <p:oleObj name="Jednadžba" r:id="rId4" imgW="1396800" imgH="39348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233" y="3673408"/>
                        <a:ext cx="3506788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00822"/>
              </p:ext>
            </p:extLst>
          </p:nvPr>
        </p:nvGraphicFramePr>
        <p:xfrm>
          <a:off x="3923928" y="5841492"/>
          <a:ext cx="1562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7" name="Jednadžba" r:id="rId6" imgW="622080" imgH="393480" progId="Equation.3">
                  <p:embed/>
                </p:oleObj>
              </mc:Choice>
              <mc:Fallback>
                <p:oleObj name="Jednadžba" r:id="rId6" imgW="622080" imgH="39348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5841492"/>
                        <a:ext cx="1562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kcijski gumb: Prilagođeno 15">
            <a:hlinkClick r:id="" action="ppaction://noaction" highlightClick="1"/>
          </p:cNvPr>
          <p:cNvSpPr/>
          <p:nvPr/>
        </p:nvSpPr>
        <p:spPr>
          <a:xfrm>
            <a:off x="7408418" y="6336792"/>
            <a:ext cx="1726786" cy="52120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Formule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37599"/>
              </p:ext>
            </p:extLst>
          </p:nvPr>
        </p:nvGraphicFramePr>
        <p:xfrm>
          <a:off x="3923928" y="2695878"/>
          <a:ext cx="2087562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8" name="Jednadžba" r:id="rId8" imgW="850680" imgH="431640" progId="Equation.3">
                  <p:embed/>
                </p:oleObj>
              </mc:Choice>
              <mc:Fallback>
                <p:oleObj name="Jednadžba" r:id="rId8" imgW="8506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23928" y="2695878"/>
                        <a:ext cx="2087562" cy="105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558" name="Picture 17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6268"/>
            <a:ext cx="3312368" cy="365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71" name="Picture 18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48" y="1564540"/>
            <a:ext cx="2269957" cy="2269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810250"/>
              </p:ext>
            </p:extLst>
          </p:nvPr>
        </p:nvGraphicFramePr>
        <p:xfrm>
          <a:off x="3923928" y="4720260"/>
          <a:ext cx="18811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9" name="Jednadžba" r:id="rId12" imgW="749160" imgH="215640" progId="Equation.3">
                  <p:embed/>
                </p:oleObj>
              </mc:Choice>
              <mc:Fallback>
                <p:oleObj name="Jednadžba" r:id="rId12" imgW="749160" imgH="21564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720260"/>
                        <a:ext cx="188118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082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hr-HR" dirty="0"/>
              <a:t>Primjer 2. Duljina osnovnog brida pravilne šesterostrane piramide iznosi 1 dm, a duljina bočnog brida 13 cm. Izračunaj oplošje te piramide.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1978726"/>
            <a:ext cx="2530624" cy="2292492"/>
          </a:xfrm>
        </p:spPr>
        <p:txBody>
          <a:bodyPr/>
          <a:lstStyle/>
          <a:p>
            <a:r>
              <a:rPr lang="hr-HR" sz="2500" dirty="0">
                <a:solidFill>
                  <a:schemeClr val="bg1">
                    <a:lumMod val="10000"/>
                  </a:schemeClr>
                </a:solidFill>
              </a:rPr>
              <a:t>a = 1 dm=10 cm</a:t>
            </a:r>
          </a:p>
          <a:p>
            <a:r>
              <a:rPr lang="hr-HR" sz="2500" u="sng" dirty="0">
                <a:solidFill>
                  <a:schemeClr val="bg1">
                    <a:lumMod val="10000"/>
                  </a:schemeClr>
                </a:solidFill>
              </a:rPr>
              <a:t>b = 13 cm</a:t>
            </a:r>
          </a:p>
          <a:p>
            <a:r>
              <a:rPr lang="hr-HR" sz="2500" dirty="0">
                <a:solidFill>
                  <a:schemeClr val="bg1">
                    <a:lumMod val="10000"/>
                  </a:schemeClr>
                </a:solidFill>
              </a:rPr>
              <a:t>O=?</a:t>
            </a:r>
          </a:p>
          <a:p>
            <a:r>
              <a:rPr lang="hr-HR" sz="2500" dirty="0">
                <a:solidFill>
                  <a:schemeClr val="bg1">
                    <a:lumMod val="10000"/>
                  </a:schemeClr>
                </a:solidFill>
              </a:rPr>
              <a:t>O = B + P</a:t>
            </a:r>
          </a:p>
          <a:p>
            <a:endParaRPr lang="hr-HR" dirty="0">
              <a:solidFill>
                <a:schemeClr val="bg1">
                  <a:lumMod val="10000"/>
                </a:schemeClr>
              </a:solidFill>
            </a:endParaRP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748132"/>
              </p:ext>
            </p:extLst>
          </p:nvPr>
        </p:nvGraphicFramePr>
        <p:xfrm>
          <a:off x="251520" y="3949922"/>
          <a:ext cx="1613697" cy="808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17" name="Jednadžba" r:id="rId4" imgW="787320" imgH="393480" progId="Equation.3">
                  <p:embed/>
                </p:oleObj>
              </mc:Choice>
              <mc:Fallback>
                <p:oleObj name="Jednadžba" r:id="rId4" imgW="787320" imgH="39348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949922"/>
                        <a:ext cx="1613697" cy="808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kcijski gumb: Prilagođeno 24">
            <a:hlinkClick r:id="" action="ppaction://noaction" highlightClick="1"/>
          </p:cNvPr>
          <p:cNvSpPr/>
          <p:nvPr/>
        </p:nvSpPr>
        <p:spPr>
          <a:xfrm>
            <a:off x="7408418" y="6336792"/>
            <a:ext cx="1726786" cy="52120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821312"/>
              </p:ext>
            </p:extLst>
          </p:nvPr>
        </p:nvGraphicFramePr>
        <p:xfrm>
          <a:off x="2763279" y="1897859"/>
          <a:ext cx="1845076" cy="935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18" name="Jednadžba" r:id="rId6" imgW="850680" imgH="431640" progId="Equation.3">
                  <p:embed/>
                </p:oleObj>
              </mc:Choice>
              <mc:Fallback>
                <p:oleObj name="Jednadžba" r:id="rId6" imgW="850680" imgH="43164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279" y="1897859"/>
                        <a:ext cx="1845076" cy="9358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721508"/>
              </p:ext>
            </p:extLst>
          </p:nvPr>
        </p:nvGraphicFramePr>
        <p:xfrm>
          <a:off x="2753605" y="2913033"/>
          <a:ext cx="2028843" cy="944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19" name="Jednadžba" r:id="rId8" imgW="927000" imgH="431640" progId="Equation.3">
                  <p:embed/>
                </p:oleObj>
              </mc:Choice>
              <mc:Fallback>
                <p:oleObj name="Jednadžba" r:id="rId8" imgW="927000" imgH="431640" progId="Equation.3">
                  <p:embed/>
                  <p:pic>
                    <p:nvPicPr>
                      <p:cNvPr id="0" name="Objek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3605" y="2913033"/>
                        <a:ext cx="2028843" cy="944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462564"/>
              </p:ext>
            </p:extLst>
          </p:nvPr>
        </p:nvGraphicFramePr>
        <p:xfrm>
          <a:off x="2775605" y="3852394"/>
          <a:ext cx="2052829" cy="9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0" name="Jednadžba" r:id="rId10" imgW="939600" imgH="431640" progId="Equation.3">
                  <p:embed/>
                </p:oleObj>
              </mc:Choice>
              <mc:Fallback>
                <p:oleObj name="Jednadžba" r:id="rId10" imgW="939600" imgH="431640" progId="Equation.3">
                  <p:embed/>
                  <p:pic>
                    <p:nvPicPr>
                      <p:cNvPr id="0" name="Objek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5605" y="3852394"/>
                        <a:ext cx="2052829" cy="9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823810"/>
              </p:ext>
            </p:extLst>
          </p:nvPr>
        </p:nvGraphicFramePr>
        <p:xfrm>
          <a:off x="251520" y="4788464"/>
          <a:ext cx="1862137" cy="810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1" name="Jednadžba" r:id="rId12" imgW="888840" imgH="393480" progId="Equation.3">
                  <p:embed/>
                </p:oleObj>
              </mc:Choice>
              <mc:Fallback>
                <p:oleObj name="Jednadžba" r:id="rId12" imgW="888840" imgH="393480" progId="Equation.3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788464"/>
                        <a:ext cx="1862137" cy="810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031658"/>
              </p:ext>
            </p:extLst>
          </p:nvPr>
        </p:nvGraphicFramePr>
        <p:xfrm>
          <a:off x="309563" y="5602289"/>
          <a:ext cx="1742157" cy="436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2" name="Jednadžba" r:id="rId14" imgW="812520" imgH="203040" progId="Equation.3">
                  <p:embed/>
                </p:oleObj>
              </mc:Choice>
              <mc:Fallback>
                <p:oleObj name="Jednadžba" r:id="rId14" imgW="812520" imgH="203040" progId="Equation.3">
                  <p:embed/>
                  <p:pic>
                    <p:nvPicPr>
                      <p:cNvPr id="0" name="Objek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5602289"/>
                        <a:ext cx="1742157" cy="4362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512"/>
              </p:ext>
            </p:extLst>
          </p:nvPr>
        </p:nvGraphicFramePr>
        <p:xfrm>
          <a:off x="2793482" y="4743088"/>
          <a:ext cx="2508028" cy="531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3" name="Jednadžba" r:id="rId16" imgW="1079280" imgH="228600" progId="Equation.3">
                  <p:embed/>
                </p:oleObj>
              </mc:Choice>
              <mc:Fallback>
                <p:oleObj name="Jednadžba" r:id="rId16" imgW="1079280" imgH="228600" progId="Equation.3">
                  <p:embed/>
                  <p:pic>
                    <p:nvPicPr>
                      <p:cNvPr id="0" name="Objek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3482" y="4743088"/>
                        <a:ext cx="2508028" cy="531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Ravni poveznik 30"/>
          <p:cNvCxnSpPr/>
          <p:nvPr/>
        </p:nvCxnSpPr>
        <p:spPr>
          <a:xfrm flipV="1">
            <a:off x="3802020" y="3819838"/>
            <a:ext cx="490952" cy="504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flipV="1">
            <a:off x="4047496" y="4493892"/>
            <a:ext cx="618171" cy="2520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flipV="1">
            <a:off x="755576" y="5098160"/>
            <a:ext cx="245476" cy="2520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1524548" y="5327594"/>
            <a:ext cx="245476" cy="2520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k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486576"/>
              </p:ext>
            </p:extLst>
          </p:nvPr>
        </p:nvGraphicFramePr>
        <p:xfrm>
          <a:off x="251520" y="6191088"/>
          <a:ext cx="3448100" cy="558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4" name="Jednadžba" r:id="rId18" imgW="1485720" imgH="241200" progId="Equation.3">
                  <p:embed/>
                </p:oleObj>
              </mc:Choice>
              <mc:Fallback>
                <p:oleObj name="Jednadžba" r:id="rId18" imgW="1485720" imgH="241200" progId="Equation.3">
                  <p:embed/>
                  <p:pic>
                    <p:nvPicPr>
                      <p:cNvPr id="0" name="Objek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6191088"/>
                        <a:ext cx="3448100" cy="558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874299"/>
              </p:ext>
            </p:extLst>
          </p:nvPr>
        </p:nvGraphicFramePr>
        <p:xfrm>
          <a:off x="2679604" y="5432835"/>
          <a:ext cx="2244832" cy="517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5" name="Jednadžba" r:id="rId20" imgW="990360" imgH="228600" progId="Equation.3">
                  <p:embed/>
                </p:oleObj>
              </mc:Choice>
              <mc:Fallback>
                <p:oleObj name="Jednadžba" r:id="rId20" imgW="990360" imgH="228600" progId="Equation.3">
                  <p:embed/>
                  <p:pic>
                    <p:nvPicPr>
                      <p:cNvPr id="0" name="Objek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604" y="5432835"/>
                        <a:ext cx="2244832" cy="517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574520"/>
              </p:ext>
            </p:extLst>
          </p:nvPr>
        </p:nvGraphicFramePr>
        <p:xfrm>
          <a:off x="5636278" y="1776594"/>
          <a:ext cx="1944911" cy="2049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6" name="Jednadžba" r:id="rId22" imgW="1002960" imgH="965160" progId="Equation.3">
                  <p:embed/>
                </p:oleObj>
              </mc:Choice>
              <mc:Fallback>
                <p:oleObj name="Jednadžba" r:id="rId22" imgW="1002960" imgH="965160" progId="Equation.3">
                  <p:embed/>
                  <p:pic>
                    <p:nvPicPr>
                      <p:cNvPr id="0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6278" y="1776594"/>
                        <a:ext cx="1944911" cy="20493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150" name="Picture 74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275" y="2487977"/>
            <a:ext cx="9620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643353"/>
              </p:ext>
            </p:extLst>
          </p:nvPr>
        </p:nvGraphicFramePr>
        <p:xfrm>
          <a:off x="5660318" y="3708764"/>
          <a:ext cx="21669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7" name="Jednadžba" r:id="rId25" imgW="1117440" imgH="469800" progId="Equation.3">
                  <p:embed/>
                </p:oleObj>
              </mc:Choice>
              <mc:Fallback>
                <p:oleObj name="Jednadžba" r:id="rId25" imgW="1117440" imgH="4698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318" y="3708764"/>
                        <a:ext cx="21669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758449"/>
              </p:ext>
            </p:extLst>
          </p:nvPr>
        </p:nvGraphicFramePr>
        <p:xfrm>
          <a:off x="5654082" y="4661822"/>
          <a:ext cx="17732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" name="Jednadžba" r:id="rId27" imgW="914400" imgH="228600" progId="Equation.3">
                  <p:embed/>
                </p:oleObj>
              </mc:Choice>
              <mc:Fallback>
                <p:oleObj name="Jednadžba" r:id="rId27" imgW="914400" imgH="22860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082" y="4661822"/>
                        <a:ext cx="177323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058204"/>
              </p:ext>
            </p:extLst>
          </p:nvPr>
        </p:nvGraphicFramePr>
        <p:xfrm>
          <a:off x="5652120" y="5336734"/>
          <a:ext cx="11826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" name="Jednadžba" r:id="rId29" imgW="609480" imgH="228600" progId="Equation.3">
                  <p:embed/>
                </p:oleObj>
              </mc:Choice>
              <mc:Fallback>
                <p:oleObj name="Jednadžba" r:id="rId29" imgW="609480" imgH="22860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5336734"/>
                        <a:ext cx="11826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277467"/>
              </p:ext>
            </p:extLst>
          </p:nvPr>
        </p:nvGraphicFramePr>
        <p:xfrm>
          <a:off x="5580112" y="5872949"/>
          <a:ext cx="13795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" name="Jednadžba" r:id="rId31" imgW="711000" imgH="228600" progId="Equation.3">
                  <p:embed/>
                </p:oleObj>
              </mc:Choice>
              <mc:Fallback>
                <p:oleObj name="Jednadžba" r:id="rId31" imgW="711000" imgH="22860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5872949"/>
                        <a:ext cx="137953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Ravni poveznik 29"/>
          <p:cNvCxnSpPr/>
          <p:nvPr/>
        </p:nvCxnSpPr>
        <p:spPr>
          <a:xfrm flipV="1">
            <a:off x="7118235" y="3945852"/>
            <a:ext cx="618171" cy="2520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 flipV="1">
            <a:off x="7185142" y="4295278"/>
            <a:ext cx="618171" cy="2520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6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000"/>
                            </p:stCondLst>
                            <p:childTnLst>
                              <p:par>
                                <p:cTn id="7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1000"/>
                            </p:stCondLst>
                            <p:childTnLst>
                              <p:par>
                                <p:cTn id="7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3000"/>
                            </p:stCondLst>
                            <p:childTnLst>
                              <p:par>
                                <p:cTn id="8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6000"/>
                            </p:stCondLst>
                            <p:childTnLst>
                              <p:par>
                                <p:cTn id="9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7000"/>
                            </p:stCondLst>
                            <p:childTnLst>
                              <p:par>
                                <p:cTn id="9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1. Duljina visine pravilne šesterostrane piramide iznosi 6 cm, a duljina bočnog brida 1 dm.</a:t>
            </a:r>
            <a:br>
              <a:rPr lang="hr-HR" dirty="0"/>
            </a:br>
            <a:r>
              <a:rPr lang="hr-HR" dirty="0"/>
              <a:t>Izračunaj oplošje i obujam te piramide.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Picture 2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3744269" cy="335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85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hr-HR" dirty="0"/>
              <a:t>2. Najdulja dijagonala baze pravilne  šesterostrane piramide je 16 cm, a duljina visine pobočke jest 15 cm. Izračunaj oplošje te piramide.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432048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4464496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6" name="Picture 2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2137482"/>
            <a:ext cx="3744269" cy="335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91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fa_plava_2014">
  <a:themeElements>
    <a:clrScheme name="alfa_plava">
      <a:dk1>
        <a:srgbClr val="53537D"/>
      </a:dk1>
      <a:lt1>
        <a:srgbClr val="F8F8F8"/>
      </a:lt1>
      <a:dk2>
        <a:srgbClr val="53537D"/>
      </a:dk2>
      <a:lt2>
        <a:srgbClr val="F8F8F8"/>
      </a:lt2>
      <a:accent1>
        <a:srgbClr val="53537D"/>
      </a:accent1>
      <a:accent2>
        <a:srgbClr val="B9B9D1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alfa_plava_2014</Template>
  <TotalTime>807</TotalTime>
  <Words>297</Words>
  <Application>Microsoft Office PowerPoint</Application>
  <PresentationFormat>Prikaz na zaslonu (4:3)</PresentationFormat>
  <Paragraphs>36</Paragraphs>
  <Slides>12</Slides>
  <Notes>2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alfa_plava_2014</vt:lpstr>
      <vt:lpstr>Jednadžba</vt:lpstr>
      <vt:lpstr>Pravilna šesterostrana piramida</vt:lpstr>
      <vt:lpstr>Crtanje skice pravilne trostrane piramide</vt:lpstr>
      <vt:lpstr>Pravilna šesterostrana piramida</vt:lpstr>
      <vt:lpstr>UPAMTI</vt:lpstr>
      <vt:lpstr>Primjer 1. Na slici pravilne trostrane piramide označeni su različiti pravokutni trokuti. Za svaki trokut ispiši Pitagorin poučak.</vt:lpstr>
      <vt:lpstr>Oplošje i obujam pravilne trostrane piramide</vt:lpstr>
      <vt:lpstr>Primjer 2. Duljina osnovnog brida pravilne šesterostrane piramide iznosi 1 dm, a duljina bočnog brida 13 cm. Izračunaj oplošje te piramide.</vt:lpstr>
      <vt:lpstr>1. Duljina visine pravilne šesterostrane piramide iznosi 6 cm, a duljina bočnog brida 1 dm. Izračunaj oplošje i obujam te piramide.</vt:lpstr>
      <vt:lpstr>2. Najdulja dijagonala baze pravilne  šesterostrane piramide je 16 cm, a duljina visine pobočke jest 15 cm. Izračunaj oplošje te piramide.</vt:lpstr>
      <vt:lpstr>3. Obujam pravilne šesterostrane piramide iznosi 6 cm3. Osnovni brid piramide dug je 10 mm. Izračunaj duljinu visine pobočke.</vt:lpstr>
      <vt:lpstr>4. Opseg baze pravilne šesterostrane piramide iznosi 24 cm, a duljina visine piramide 9 cm. Izračunaj obujam te piramide.</vt:lpstr>
      <vt:lpstr>5. Svjećar Bekavac izradio je svijeću u obliku pravilne šesterostrane piramide. Baza kalupa u koji je ulio vosak površine je 41.5 cm2. Koliko mu je voska bilo potrebno za izradu 100 svijeća ako je svaka svijeća visoka 15 cm?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Piramide</dc:title>
  <dc:creator>Marija</dc:creator>
  <cp:lastModifiedBy>Marija Požgajec</cp:lastModifiedBy>
  <cp:revision>120</cp:revision>
  <dcterms:created xsi:type="dcterms:W3CDTF">2014-07-07T09:36:08Z</dcterms:created>
  <dcterms:modified xsi:type="dcterms:W3CDTF">2020-06-01T06:47:22Z</dcterms:modified>
</cp:coreProperties>
</file>