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5C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ltGray">
          <a:xfrm>
            <a:off x="-3175" y="-12700"/>
            <a:ext cx="9147175" cy="488950"/>
          </a:xfrm>
          <a:custGeom>
            <a:avLst/>
            <a:gdLst/>
            <a:ahLst/>
            <a:cxnLst>
              <a:cxn ang="0">
                <a:pos x="5762" y="0"/>
              </a:cxn>
              <a:cxn ang="0">
                <a:pos x="5762" y="307"/>
              </a:cxn>
              <a:cxn ang="0">
                <a:pos x="1719" y="307"/>
              </a:cxn>
              <a:cxn ang="0">
                <a:pos x="1683" y="309"/>
              </a:cxn>
              <a:cxn ang="0">
                <a:pos x="1655" y="314"/>
              </a:cxn>
              <a:cxn ang="0">
                <a:pos x="1628" y="321"/>
              </a:cxn>
              <a:cxn ang="0">
                <a:pos x="1604" y="331"/>
              </a:cxn>
              <a:cxn ang="0">
                <a:pos x="1580" y="341"/>
              </a:cxn>
              <a:cxn ang="0">
                <a:pos x="1551" y="349"/>
              </a:cxn>
              <a:cxn ang="0">
                <a:pos x="1512" y="353"/>
              </a:cxn>
              <a:cxn ang="0">
                <a:pos x="0" y="354"/>
              </a:cxn>
              <a:cxn ang="0">
                <a:pos x="0" y="2"/>
              </a:cxn>
              <a:cxn ang="0">
                <a:pos x="5762" y="0"/>
              </a:cxn>
            </a:cxnLst>
            <a:rect l="0" t="0" r="r" b="b"/>
            <a:pathLst>
              <a:path w="5762" h="354">
                <a:moveTo>
                  <a:pt x="5762" y="0"/>
                </a:moveTo>
                <a:lnTo>
                  <a:pt x="5762" y="307"/>
                </a:lnTo>
                <a:lnTo>
                  <a:pt x="1719" y="307"/>
                </a:lnTo>
                <a:lnTo>
                  <a:pt x="1683" y="309"/>
                </a:lnTo>
                <a:lnTo>
                  <a:pt x="1655" y="314"/>
                </a:lnTo>
                <a:lnTo>
                  <a:pt x="1628" y="321"/>
                </a:lnTo>
                <a:lnTo>
                  <a:pt x="1604" y="331"/>
                </a:lnTo>
                <a:lnTo>
                  <a:pt x="1580" y="341"/>
                </a:lnTo>
                <a:lnTo>
                  <a:pt x="1551" y="349"/>
                </a:lnTo>
                <a:lnTo>
                  <a:pt x="1512" y="353"/>
                </a:lnTo>
                <a:lnTo>
                  <a:pt x="0" y="354"/>
                </a:lnTo>
                <a:lnTo>
                  <a:pt x="0" y="2"/>
                </a:lnTo>
                <a:lnTo>
                  <a:pt x="5762" y="0"/>
                </a:lnTo>
                <a:close/>
              </a:path>
            </a:pathLst>
          </a:custGeom>
          <a:gradFill rotWithShape="0">
            <a:gsLst>
              <a:gs pos="0">
                <a:srgbClr val="975CA5"/>
              </a:gs>
              <a:gs pos="100000">
                <a:srgbClr val="975CA5">
                  <a:gamma/>
                  <a:tint val="31765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051" name="Freeform 3"/>
          <p:cNvSpPr>
            <a:spLocks/>
          </p:cNvSpPr>
          <p:nvPr/>
        </p:nvSpPr>
        <p:spPr bwMode="ltGray">
          <a:xfrm rot="10800000">
            <a:off x="-3175" y="6369050"/>
            <a:ext cx="9147175" cy="488950"/>
          </a:xfrm>
          <a:custGeom>
            <a:avLst/>
            <a:gdLst/>
            <a:ahLst/>
            <a:cxnLst>
              <a:cxn ang="0">
                <a:pos x="5762" y="0"/>
              </a:cxn>
              <a:cxn ang="0">
                <a:pos x="5762" y="307"/>
              </a:cxn>
              <a:cxn ang="0">
                <a:pos x="1719" y="307"/>
              </a:cxn>
              <a:cxn ang="0">
                <a:pos x="1683" y="309"/>
              </a:cxn>
              <a:cxn ang="0">
                <a:pos x="1655" y="314"/>
              </a:cxn>
              <a:cxn ang="0">
                <a:pos x="1628" y="321"/>
              </a:cxn>
              <a:cxn ang="0">
                <a:pos x="1604" y="331"/>
              </a:cxn>
              <a:cxn ang="0">
                <a:pos x="1580" y="341"/>
              </a:cxn>
              <a:cxn ang="0">
                <a:pos x="1551" y="349"/>
              </a:cxn>
              <a:cxn ang="0">
                <a:pos x="1512" y="353"/>
              </a:cxn>
              <a:cxn ang="0">
                <a:pos x="0" y="354"/>
              </a:cxn>
              <a:cxn ang="0">
                <a:pos x="0" y="2"/>
              </a:cxn>
              <a:cxn ang="0">
                <a:pos x="5762" y="0"/>
              </a:cxn>
            </a:cxnLst>
            <a:rect l="0" t="0" r="r" b="b"/>
            <a:pathLst>
              <a:path w="5762" h="354">
                <a:moveTo>
                  <a:pt x="5762" y="0"/>
                </a:moveTo>
                <a:lnTo>
                  <a:pt x="5762" y="307"/>
                </a:lnTo>
                <a:lnTo>
                  <a:pt x="1719" y="307"/>
                </a:lnTo>
                <a:lnTo>
                  <a:pt x="1683" y="309"/>
                </a:lnTo>
                <a:lnTo>
                  <a:pt x="1655" y="314"/>
                </a:lnTo>
                <a:lnTo>
                  <a:pt x="1628" y="321"/>
                </a:lnTo>
                <a:lnTo>
                  <a:pt x="1604" y="331"/>
                </a:lnTo>
                <a:lnTo>
                  <a:pt x="1580" y="341"/>
                </a:lnTo>
                <a:lnTo>
                  <a:pt x="1551" y="349"/>
                </a:lnTo>
                <a:lnTo>
                  <a:pt x="1512" y="353"/>
                </a:lnTo>
                <a:lnTo>
                  <a:pt x="0" y="354"/>
                </a:lnTo>
                <a:lnTo>
                  <a:pt x="0" y="2"/>
                </a:lnTo>
                <a:lnTo>
                  <a:pt x="5762" y="0"/>
                </a:lnTo>
                <a:close/>
              </a:path>
            </a:pathLst>
          </a:custGeom>
          <a:gradFill rotWithShape="0">
            <a:gsLst>
              <a:gs pos="0">
                <a:srgbClr val="975CA5">
                  <a:gamma/>
                  <a:tint val="31765"/>
                  <a:invGamma/>
                </a:srgbClr>
              </a:gs>
              <a:gs pos="100000">
                <a:srgbClr val="975CA5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B1D970-A3CC-49E8-AFEF-420C68FB1E79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940425" y="0"/>
            <a:ext cx="30718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2000">
                <a:solidFill>
                  <a:srgbClr val="186246"/>
                </a:solidFill>
                <a:latin typeface="Arial" charset="0"/>
                <a:cs typeface="Arial" charset="0"/>
              </a:rPr>
              <a:t>MATEMATIKA 6</a:t>
            </a:r>
          </a:p>
        </p:txBody>
      </p:sp>
      <p:pic>
        <p:nvPicPr>
          <p:cNvPr id="2058" name="Picture 10" descr="Profi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7650" y="6467475"/>
            <a:ext cx="665163" cy="30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20BD7-DFF6-4377-BE77-6DC5B3D9C5A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96063" y="692150"/>
            <a:ext cx="2090737" cy="5462588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23850" y="692150"/>
            <a:ext cx="6119813" cy="5462588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00B27-91E3-447B-9E74-DA0CDE3A8B1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FDA11-56BA-4414-8D4B-95DA2C8F96C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C3980-1B2D-4E05-A9DE-296B8E51250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2385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1485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BC7DB-1996-4541-B54F-BDDB512D9B0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554E7-85AE-404E-A057-266B150F76C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092A6-7163-4463-B7AE-FC71798AC43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C06BF-DB70-441E-B87C-CCDB98C7882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E4AA9-76CB-4867-9D1A-29CD5FDB7BC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4FE5F-A43F-4E9E-BCB1-F3A2C1BE1EC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ltGray">
          <a:xfrm>
            <a:off x="-3175" y="-12700"/>
            <a:ext cx="9147175" cy="488950"/>
          </a:xfrm>
          <a:custGeom>
            <a:avLst/>
            <a:gdLst/>
            <a:ahLst/>
            <a:cxnLst>
              <a:cxn ang="0">
                <a:pos x="5762" y="0"/>
              </a:cxn>
              <a:cxn ang="0">
                <a:pos x="5762" y="307"/>
              </a:cxn>
              <a:cxn ang="0">
                <a:pos x="1719" y="307"/>
              </a:cxn>
              <a:cxn ang="0">
                <a:pos x="1683" y="309"/>
              </a:cxn>
              <a:cxn ang="0">
                <a:pos x="1655" y="314"/>
              </a:cxn>
              <a:cxn ang="0">
                <a:pos x="1628" y="321"/>
              </a:cxn>
              <a:cxn ang="0">
                <a:pos x="1604" y="331"/>
              </a:cxn>
              <a:cxn ang="0">
                <a:pos x="1580" y="341"/>
              </a:cxn>
              <a:cxn ang="0">
                <a:pos x="1551" y="349"/>
              </a:cxn>
              <a:cxn ang="0">
                <a:pos x="1512" y="353"/>
              </a:cxn>
              <a:cxn ang="0">
                <a:pos x="0" y="354"/>
              </a:cxn>
              <a:cxn ang="0">
                <a:pos x="0" y="2"/>
              </a:cxn>
              <a:cxn ang="0">
                <a:pos x="5762" y="0"/>
              </a:cxn>
            </a:cxnLst>
            <a:rect l="0" t="0" r="r" b="b"/>
            <a:pathLst>
              <a:path w="5762" h="354">
                <a:moveTo>
                  <a:pt x="5762" y="0"/>
                </a:moveTo>
                <a:lnTo>
                  <a:pt x="5762" y="307"/>
                </a:lnTo>
                <a:lnTo>
                  <a:pt x="1719" y="307"/>
                </a:lnTo>
                <a:lnTo>
                  <a:pt x="1683" y="309"/>
                </a:lnTo>
                <a:lnTo>
                  <a:pt x="1655" y="314"/>
                </a:lnTo>
                <a:lnTo>
                  <a:pt x="1628" y="321"/>
                </a:lnTo>
                <a:lnTo>
                  <a:pt x="1604" y="331"/>
                </a:lnTo>
                <a:lnTo>
                  <a:pt x="1580" y="341"/>
                </a:lnTo>
                <a:lnTo>
                  <a:pt x="1551" y="349"/>
                </a:lnTo>
                <a:lnTo>
                  <a:pt x="1512" y="353"/>
                </a:lnTo>
                <a:lnTo>
                  <a:pt x="0" y="354"/>
                </a:lnTo>
                <a:lnTo>
                  <a:pt x="0" y="2"/>
                </a:lnTo>
                <a:lnTo>
                  <a:pt x="5762" y="0"/>
                </a:lnTo>
                <a:close/>
              </a:path>
            </a:pathLst>
          </a:custGeom>
          <a:gradFill rotWithShape="0">
            <a:gsLst>
              <a:gs pos="0">
                <a:srgbClr val="975CA5"/>
              </a:gs>
              <a:gs pos="100000">
                <a:srgbClr val="975CA5">
                  <a:gamma/>
                  <a:tint val="31765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027" name="Freeform 3"/>
          <p:cNvSpPr>
            <a:spLocks/>
          </p:cNvSpPr>
          <p:nvPr/>
        </p:nvSpPr>
        <p:spPr bwMode="ltGray">
          <a:xfrm rot="10800000">
            <a:off x="-3175" y="6369050"/>
            <a:ext cx="9147175" cy="488950"/>
          </a:xfrm>
          <a:custGeom>
            <a:avLst/>
            <a:gdLst/>
            <a:ahLst/>
            <a:cxnLst>
              <a:cxn ang="0">
                <a:pos x="5762" y="0"/>
              </a:cxn>
              <a:cxn ang="0">
                <a:pos x="5762" y="307"/>
              </a:cxn>
              <a:cxn ang="0">
                <a:pos x="1719" y="307"/>
              </a:cxn>
              <a:cxn ang="0">
                <a:pos x="1683" y="309"/>
              </a:cxn>
              <a:cxn ang="0">
                <a:pos x="1655" y="314"/>
              </a:cxn>
              <a:cxn ang="0">
                <a:pos x="1628" y="321"/>
              </a:cxn>
              <a:cxn ang="0">
                <a:pos x="1604" y="331"/>
              </a:cxn>
              <a:cxn ang="0">
                <a:pos x="1580" y="341"/>
              </a:cxn>
              <a:cxn ang="0">
                <a:pos x="1551" y="349"/>
              </a:cxn>
              <a:cxn ang="0">
                <a:pos x="1512" y="353"/>
              </a:cxn>
              <a:cxn ang="0">
                <a:pos x="0" y="354"/>
              </a:cxn>
              <a:cxn ang="0">
                <a:pos x="0" y="2"/>
              </a:cxn>
              <a:cxn ang="0">
                <a:pos x="5762" y="0"/>
              </a:cxn>
            </a:cxnLst>
            <a:rect l="0" t="0" r="r" b="b"/>
            <a:pathLst>
              <a:path w="5762" h="354">
                <a:moveTo>
                  <a:pt x="5762" y="0"/>
                </a:moveTo>
                <a:lnTo>
                  <a:pt x="5762" y="307"/>
                </a:lnTo>
                <a:lnTo>
                  <a:pt x="1719" y="307"/>
                </a:lnTo>
                <a:lnTo>
                  <a:pt x="1683" y="309"/>
                </a:lnTo>
                <a:lnTo>
                  <a:pt x="1655" y="314"/>
                </a:lnTo>
                <a:lnTo>
                  <a:pt x="1628" y="321"/>
                </a:lnTo>
                <a:lnTo>
                  <a:pt x="1604" y="331"/>
                </a:lnTo>
                <a:lnTo>
                  <a:pt x="1580" y="341"/>
                </a:lnTo>
                <a:lnTo>
                  <a:pt x="1551" y="349"/>
                </a:lnTo>
                <a:lnTo>
                  <a:pt x="1512" y="353"/>
                </a:lnTo>
                <a:lnTo>
                  <a:pt x="0" y="354"/>
                </a:lnTo>
                <a:lnTo>
                  <a:pt x="0" y="2"/>
                </a:lnTo>
                <a:lnTo>
                  <a:pt x="5762" y="0"/>
                </a:lnTo>
                <a:close/>
              </a:path>
            </a:pathLst>
          </a:custGeom>
          <a:gradFill rotWithShape="0">
            <a:gsLst>
              <a:gs pos="0">
                <a:srgbClr val="975CA5">
                  <a:gamma/>
                  <a:tint val="31765"/>
                  <a:invGamma/>
                </a:srgbClr>
              </a:gs>
              <a:gs pos="100000">
                <a:srgbClr val="975CA5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377DC4AD-36C8-4BDF-B4C3-E9CCA48B35C3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940425" y="0"/>
            <a:ext cx="30718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2000">
                <a:solidFill>
                  <a:srgbClr val="186246"/>
                </a:solidFill>
                <a:latin typeface="Arial" charset="0"/>
                <a:cs typeface="Arial" charset="0"/>
              </a:rPr>
              <a:t>MATEMATIKA 6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42875" y="44450"/>
            <a:ext cx="22685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sz="2000">
                <a:latin typeface="Arial Narrow" pitchFamily="34" charset="0"/>
                <a:cs typeface="Arial" charset="0"/>
              </a:rPr>
              <a:t>Površina trapeza</a:t>
            </a:r>
          </a:p>
        </p:txBody>
      </p:sp>
      <p:pic>
        <p:nvPicPr>
          <p:cNvPr id="1035" name="Picture 11" descr="Profi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67650" y="6467475"/>
            <a:ext cx="665163" cy="301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Površina trapeza</a:t>
            </a: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Četverokut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73075" y="3209925"/>
            <a:ext cx="358775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v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854075" y="1773238"/>
            <a:ext cx="5140325" cy="3182937"/>
          </a:xfrm>
          <a:custGeom>
            <a:avLst/>
            <a:gdLst/>
            <a:ahLst/>
            <a:cxnLst>
              <a:cxn ang="0">
                <a:pos x="0" y="2005"/>
              </a:cxn>
              <a:cxn ang="0">
                <a:pos x="3238" y="2005"/>
              </a:cxn>
              <a:cxn ang="0">
                <a:pos x="3238" y="1008"/>
              </a:cxn>
              <a:cxn ang="0">
                <a:pos x="2673" y="0"/>
              </a:cxn>
              <a:cxn ang="0">
                <a:pos x="255" y="0"/>
              </a:cxn>
              <a:cxn ang="0">
                <a:pos x="0" y="1008"/>
              </a:cxn>
              <a:cxn ang="0">
                <a:pos x="0" y="2005"/>
              </a:cxn>
            </a:cxnLst>
            <a:rect l="0" t="0" r="r" b="b"/>
            <a:pathLst>
              <a:path w="3238" h="2005">
                <a:moveTo>
                  <a:pt x="0" y="2005"/>
                </a:moveTo>
                <a:lnTo>
                  <a:pt x="3238" y="2005"/>
                </a:lnTo>
                <a:lnTo>
                  <a:pt x="3238" y="1008"/>
                </a:lnTo>
                <a:lnTo>
                  <a:pt x="2673" y="0"/>
                </a:lnTo>
                <a:lnTo>
                  <a:pt x="255" y="0"/>
                </a:lnTo>
                <a:lnTo>
                  <a:pt x="0" y="1008"/>
                </a:lnTo>
                <a:lnTo>
                  <a:pt x="0" y="2005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5994400" y="3371850"/>
            <a:ext cx="895350" cy="1582738"/>
          </a:xfrm>
          <a:custGeom>
            <a:avLst/>
            <a:gdLst/>
            <a:ahLst/>
            <a:cxnLst>
              <a:cxn ang="0">
                <a:pos x="0" y="997"/>
              </a:cxn>
              <a:cxn ang="0">
                <a:pos x="564" y="997"/>
              </a:cxn>
              <a:cxn ang="0">
                <a:pos x="0" y="0"/>
              </a:cxn>
              <a:cxn ang="0">
                <a:pos x="0" y="997"/>
              </a:cxn>
            </a:cxnLst>
            <a:rect l="0" t="0" r="r" b="b"/>
            <a:pathLst>
              <a:path w="564" h="997">
                <a:moveTo>
                  <a:pt x="0" y="997"/>
                </a:moveTo>
                <a:lnTo>
                  <a:pt x="564" y="997"/>
                </a:lnTo>
                <a:lnTo>
                  <a:pt x="0" y="0"/>
                </a:lnTo>
                <a:lnTo>
                  <a:pt x="0" y="997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450850" y="3371850"/>
            <a:ext cx="403225" cy="1582738"/>
          </a:xfrm>
          <a:custGeom>
            <a:avLst/>
            <a:gdLst/>
            <a:ahLst/>
            <a:cxnLst>
              <a:cxn ang="0">
                <a:pos x="0" y="997"/>
              </a:cxn>
              <a:cxn ang="0">
                <a:pos x="254" y="997"/>
              </a:cxn>
              <a:cxn ang="0">
                <a:pos x="254" y="0"/>
              </a:cxn>
              <a:cxn ang="0">
                <a:pos x="0" y="997"/>
              </a:cxn>
            </a:cxnLst>
            <a:rect l="0" t="0" r="r" b="b"/>
            <a:pathLst>
              <a:path w="254" h="997">
                <a:moveTo>
                  <a:pt x="0" y="997"/>
                </a:moveTo>
                <a:lnTo>
                  <a:pt x="254" y="997"/>
                </a:lnTo>
                <a:lnTo>
                  <a:pt x="254" y="0"/>
                </a:lnTo>
                <a:lnTo>
                  <a:pt x="0" y="997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450850" y="3373438"/>
            <a:ext cx="403225" cy="158273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450850" y="3373438"/>
            <a:ext cx="403225" cy="1582737"/>
          </a:xfrm>
          <a:custGeom>
            <a:avLst/>
            <a:gdLst/>
            <a:ahLst/>
            <a:cxnLst>
              <a:cxn ang="0">
                <a:pos x="0" y="997"/>
              </a:cxn>
              <a:cxn ang="0">
                <a:pos x="254" y="997"/>
              </a:cxn>
              <a:cxn ang="0">
                <a:pos x="254" y="0"/>
              </a:cxn>
              <a:cxn ang="0">
                <a:pos x="0" y="997"/>
              </a:cxn>
            </a:cxnLst>
            <a:rect l="0" t="0" r="r" b="b"/>
            <a:pathLst>
              <a:path w="254" h="997">
                <a:moveTo>
                  <a:pt x="0" y="997"/>
                </a:moveTo>
                <a:lnTo>
                  <a:pt x="254" y="997"/>
                </a:lnTo>
                <a:lnTo>
                  <a:pt x="254" y="0"/>
                </a:lnTo>
                <a:lnTo>
                  <a:pt x="0" y="99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5994400" y="3373438"/>
            <a:ext cx="895350" cy="1582737"/>
          </a:xfrm>
          <a:custGeom>
            <a:avLst/>
            <a:gdLst/>
            <a:ahLst/>
            <a:cxnLst>
              <a:cxn ang="0">
                <a:pos x="0" y="997"/>
              </a:cxn>
              <a:cxn ang="0">
                <a:pos x="564" y="997"/>
              </a:cxn>
              <a:cxn ang="0">
                <a:pos x="0" y="0"/>
              </a:cxn>
              <a:cxn ang="0">
                <a:pos x="0" y="997"/>
              </a:cxn>
            </a:cxnLst>
            <a:rect l="0" t="0" r="r" b="b"/>
            <a:pathLst>
              <a:path w="564" h="997">
                <a:moveTo>
                  <a:pt x="0" y="997"/>
                </a:moveTo>
                <a:lnTo>
                  <a:pt x="564" y="997"/>
                </a:lnTo>
                <a:lnTo>
                  <a:pt x="0" y="0"/>
                </a:lnTo>
                <a:lnTo>
                  <a:pt x="0" y="99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450850" y="1773238"/>
            <a:ext cx="808038" cy="3182937"/>
          </a:xfrm>
          <a:prstGeom prst="line">
            <a:avLst/>
          </a:prstGeom>
          <a:noFill/>
          <a:ln w="14288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5994400" y="3373438"/>
            <a:ext cx="895350" cy="158273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097463" y="1773238"/>
            <a:ext cx="1792287" cy="3182937"/>
          </a:xfrm>
          <a:prstGeom prst="line">
            <a:avLst/>
          </a:prstGeom>
          <a:noFill/>
          <a:ln w="14288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307138" y="4938713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y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73075" y="4938713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x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>
            <a:off x="5097463" y="1773238"/>
            <a:ext cx="896937" cy="1600200"/>
          </a:xfrm>
          <a:custGeom>
            <a:avLst/>
            <a:gdLst/>
            <a:ahLst/>
            <a:cxnLst>
              <a:cxn ang="0">
                <a:pos x="565" y="1008"/>
              </a:cxn>
              <a:cxn ang="0">
                <a:pos x="565" y="0"/>
              </a:cxn>
              <a:cxn ang="0">
                <a:pos x="0" y="0"/>
              </a:cxn>
              <a:cxn ang="0">
                <a:pos x="565" y="1008"/>
              </a:cxn>
            </a:cxnLst>
            <a:rect l="0" t="0" r="r" b="b"/>
            <a:pathLst>
              <a:path w="565" h="1008">
                <a:moveTo>
                  <a:pt x="565" y="1008"/>
                </a:moveTo>
                <a:lnTo>
                  <a:pt x="565" y="0"/>
                </a:lnTo>
                <a:lnTo>
                  <a:pt x="0" y="0"/>
                </a:lnTo>
                <a:lnTo>
                  <a:pt x="565" y="1008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854075" y="1773238"/>
            <a:ext cx="404813" cy="16002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255" y="0"/>
              </a:cxn>
              <a:cxn ang="0">
                <a:pos x="0" y="0"/>
              </a:cxn>
              <a:cxn ang="0">
                <a:pos x="0" y="1008"/>
              </a:cxn>
            </a:cxnLst>
            <a:rect l="0" t="0" r="r" b="b"/>
            <a:pathLst>
              <a:path w="255" h="1008">
                <a:moveTo>
                  <a:pt x="0" y="1008"/>
                </a:moveTo>
                <a:lnTo>
                  <a:pt x="255" y="0"/>
                </a:lnTo>
                <a:lnTo>
                  <a:pt x="0" y="0"/>
                </a:lnTo>
                <a:lnTo>
                  <a:pt x="0" y="1008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12" name="Freeform 16"/>
          <p:cNvSpPr>
            <a:spLocks/>
          </p:cNvSpPr>
          <p:nvPr/>
        </p:nvSpPr>
        <p:spPr bwMode="auto">
          <a:xfrm>
            <a:off x="5081588" y="1770063"/>
            <a:ext cx="896937" cy="1600200"/>
          </a:xfrm>
          <a:custGeom>
            <a:avLst/>
            <a:gdLst/>
            <a:ahLst/>
            <a:cxnLst>
              <a:cxn ang="0">
                <a:pos x="565" y="1008"/>
              </a:cxn>
              <a:cxn ang="0">
                <a:pos x="565" y="0"/>
              </a:cxn>
              <a:cxn ang="0">
                <a:pos x="0" y="0"/>
              </a:cxn>
              <a:cxn ang="0">
                <a:pos x="565" y="1008"/>
              </a:cxn>
            </a:cxnLst>
            <a:rect l="0" t="0" r="r" b="b"/>
            <a:pathLst>
              <a:path w="565" h="1008">
                <a:moveTo>
                  <a:pt x="565" y="1008"/>
                </a:moveTo>
                <a:lnTo>
                  <a:pt x="565" y="0"/>
                </a:lnTo>
                <a:lnTo>
                  <a:pt x="0" y="0"/>
                </a:lnTo>
                <a:lnTo>
                  <a:pt x="565" y="100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13" name="Freeform 17"/>
          <p:cNvSpPr>
            <a:spLocks/>
          </p:cNvSpPr>
          <p:nvPr/>
        </p:nvSpPr>
        <p:spPr bwMode="auto">
          <a:xfrm>
            <a:off x="839788" y="1770063"/>
            <a:ext cx="404812" cy="16002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255" y="0"/>
              </a:cxn>
              <a:cxn ang="0">
                <a:pos x="0" y="0"/>
              </a:cxn>
              <a:cxn ang="0">
                <a:pos x="0" y="1008"/>
              </a:cxn>
            </a:cxnLst>
            <a:rect l="0" t="0" r="r" b="b"/>
            <a:pathLst>
              <a:path w="255" h="1008">
                <a:moveTo>
                  <a:pt x="0" y="1008"/>
                </a:moveTo>
                <a:lnTo>
                  <a:pt x="255" y="0"/>
                </a:lnTo>
                <a:lnTo>
                  <a:pt x="0" y="0"/>
                </a:lnTo>
                <a:lnTo>
                  <a:pt x="0" y="100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833438" y="4954588"/>
            <a:ext cx="5184775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258888" y="1773238"/>
            <a:ext cx="3838575" cy="158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50850" y="4956175"/>
            <a:ext cx="403225" cy="158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854075" y="3373438"/>
            <a:ext cx="1588" cy="1582737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>
            <a:off x="854075" y="1773238"/>
            <a:ext cx="404813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854075" y="1773238"/>
            <a:ext cx="404813" cy="1587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854075" y="1773238"/>
            <a:ext cx="1588" cy="1600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5994400" y="4956175"/>
            <a:ext cx="895350" cy="158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5994400" y="3373438"/>
            <a:ext cx="1588" cy="1582737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5994400" y="1773238"/>
            <a:ext cx="1588" cy="1600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5097463" y="1773238"/>
            <a:ext cx="896937" cy="1587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5097463" y="1773238"/>
            <a:ext cx="896937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854075" y="3373438"/>
            <a:ext cx="5140325" cy="1587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833438" y="3352800"/>
            <a:ext cx="65087" cy="650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5978525" y="3354388"/>
            <a:ext cx="65088" cy="6508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281363" y="4938713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a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994025" y="1409700"/>
            <a:ext cx="358775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c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132138" y="3357563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s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833438" y="1409700"/>
            <a:ext cx="358775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x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5370513" y="1409700"/>
            <a:ext cx="358775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y</a:t>
            </a:r>
            <a:endParaRPr lang="en-US" sz="1800" i="1">
              <a:solidFill>
                <a:schemeClr val="tx1"/>
              </a:solidFill>
            </a:endParaRPr>
          </a:p>
        </p:txBody>
      </p:sp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546100" y="2201863"/>
          <a:ext cx="223838" cy="576262"/>
        </p:xfrm>
        <a:graphic>
          <a:graphicData uri="http://schemas.openxmlformats.org/presentationml/2006/ole">
            <p:oleObj spid="_x0000_s4134" name="Jednadžba" r:id="rId3" imgW="152280" imgH="393480" progId="Equation.3">
              <p:embed/>
            </p:oleObj>
          </a:graphicData>
        </a:graphic>
      </p:graphicFrame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6018213" y="2346325"/>
          <a:ext cx="222250" cy="574675"/>
        </p:xfrm>
        <a:graphic>
          <a:graphicData uri="http://schemas.openxmlformats.org/presentationml/2006/ole">
            <p:oleObj spid="_x0000_s4135" name="Jednadžba" r:id="rId4" imgW="152280" imgH="393480" progId="Equation.3">
              <p:embed/>
            </p:oleObj>
          </a:graphicData>
        </a:graphic>
      </p:graphicFrame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906463" y="3930650"/>
          <a:ext cx="223837" cy="576263"/>
        </p:xfrm>
        <a:graphic>
          <a:graphicData uri="http://schemas.openxmlformats.org/presentationml/2006/ole">
            <p:oleObj spid="_x0000_s4136" name="Jednadžba" r:id="rId5" imgW="152280" imgH="393480" progId="Equation.3">
              <p:embed/>
            </p:oleObj>
          </a:graphicData>
        </a:graphic>
      </p:graphicFrame>
      <p:graphicFrame>
        <p:nvGraphicFramePr>
          <p:cNvPr id="4137" name="Object 41"/>
          <p:cNvGraphicFramePr>
            <a:graphicFrameLocks noChangeAspect="1"/>
          </p:cNvGraphicFramePr>
          <p:nvPr/>
        </p:nvGraphicFramePr>
        <p:xfrm>
          <a:off x="5730875" y="4002088"/>
          <a:ext cx="195263" cy="503237"/>
        </p:xfrm>
        <a:graphic>
          <a:graphicData uri="http://schemas.openxmlformats.org/presentationml/2006/ole">
            <p:oleObj spid="_x0000_s4137" name="Jednadžba" r:id="rId6" imgW="152280" imgH="393480" progId="Equation.3">
              <p:embed/>
            </p:oleObj>
          </a:graphicData>
        </a:graphic>
      </p:graphicFrame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2287588" y="5226050"/>
          <a:ext cx="2640012" cy="927100"/>
        </p:xfrm>
        <a:graphic>
          <a:graphicData uri="http://schemas.openxmlformats.org/presentationml/2006/ole">
            <p:oleObj spid="_x0000_s4138" name="Jednadžba" r:id="rId7" imgW="1117440" imgH="393480" progId="Equation.3">
              <p:embed/>
            </p:oleObj>
          </a:graphicData>
        </a:graphic>
      </p:graphicFrame>
      <p:graphicFrame>
        <p:nvGraphicFramePr>
          <p:cNvPr id="4139" name="Object 43"/>
          <p:cNvGraphicFramePr>
            <a:graphicFrameLocks noChangeAspect="1"/>
          </p:cNvGraphicFramePr>
          <p:nvPr/>
        </p:nvGraphicFramePr>
        <p:xfrm>
          <a:off x="6307138" y="2994025"/>
          <a:ext cx="1228725" cy="842963"/>
        </p:xfrm>
        <a:graphic>
          <a:graphicData uri="http://schemas.openxmlformats.org/presentationml/2006/ole">
            <p:oleObj spid="_x0000_s4139" name="Jednadžba" r:id="rId8" imgW="571320" imgH="393480" progId="Equation.3">
              <p:embed/>
            </p:oleObj>
          </a:graphicData>
        </a:graphic>
      </p:graphicFrame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323850" y="908050"/>
            <a:ext cx="1152525" cy="37941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sz="1800" b="1">
                <a:solidFill>
                  <a:schemeClr val="tx1"/>
                </a:solidFill>
              </a:rPr>
              <a:t>Dokaz I. 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4141" name="AutoShape 4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763000" y="466725"/>
            <a:ext cx="288925" cy="288925"/>
          </a:xfrm>
          <a:prstGeom prst="actionButtonBlank">
            <a:avLst/>
          </a:prstGeom>
          <a:gradFill rotWithShape="1">
            <a:gsLst>
              <a:gs pos="0">
                <a:srgbClr val="975CA5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hr-HR" sz="2000" b="1">
                <a:solidFill>
                  <a:schemeClr val="tx1"/>
                </a:solidFill>
                <a:latin typeface="Arial" charset="0"/>
              </a:rPr>
              <a:t>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2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8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51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1064 L -0.04948 -0.08624 C -0.06076 -0.10659 -0.06684 -0.13665 -0.06684 -0.16809 C -0.06684 -0.20416 -0.06076 -0.23283 -0.04948 -0.25295 L -1.66667E-6 -0.34867 " pathEditMode="relative" rAng="0" ptsTypes="FffFF">
                                      <p:cBhvr>
                                        <p:cTn id="86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18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023 L 0.06458 -0.07931 C 0.07934 -0.09596 0.0875 -0.12093 0.0875 -0.14683 C 0.0875 -0.17642 0.07934 -0.2 0.06458 -0.21665 L -1.38889E-6 -0.29596 " pathEditMode="relative" rAng="0" ptsTypes="FffFF">
                                      <p:cBhvr>
                                        <p:cTn id="8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49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34867 L 0.0434 -0.233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58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56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29596 L -0.09357 -0.233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2.77778E-7 0.23102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004 0.23588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18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animBg="1"/>
      <p:bldP spid="4101" grpId="0" animBg="1"/>
      <p:bldP spid="4102" grpId="0" animBg="1"/>
      <p:bldP spid="4103" grpId="0" animBg="1"/>
      <p:bldP spid="4103" grpId="1" animBg="1"/>
      <p:bldP spid="4103" grpId="2" animBg="1"/>
      <p:bldP spid="4103" grpId="3" animBg="1"/>
      <p:bldP spid="4103" grpId="4" animBg="1"/>
      <p:bldP spid="4104" grpId="0" animBg="1"/>
      <p:bldP spid="4104" grpId="1" animBg="1"/>
      <p:bldP spid="4104" grpId="2" animBg="1"/>
      <p:bldP spid="4104" grpId="3" animBg="1"/>
      <p:bldP spid="4104" grpId="4" animBg="1"/>
      <p:bldP spid="4105" grpId="0" animBg="1"/>
      <p:bldP spid="4106" grpId="0" animBg="1"/>
      <p:bldP spid="4107" grpId="0" animBg="1"/>
      <p:bldP spid="4108" grpId="0"/>
      <p:bldP spid="4108" grpId="1"/>
      <p:bldP spid="4109" grpId="0"/>
      <p:bldP spid="4109" grpId="1"/>
      <p:bldP spid="4110" grpId="0" animBg="1"/>
      <p:bldP spid="4111" grpId="0" animBg="1"/>
      <p:bldP spid="4112" grpId="0" animBg="1"/>
      <p:bldP spid="4112" grpId="1" animBg="1"/>
      <p:bldP spid="4113" grpId="0" animBg="1"/>
      <p:bldP spid="4113" grpId="1" animBg="1"/>
      <p:bldP spid="4116" grpId="0" animBg="1"/>
      <p:bldP spid="4117" grpId="0" animBg="1"/>
      <p:bldP spid="4118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  <p:bldP spid="4125" grpId="0" animBg="1"/>
      <p:bldP spid="4126" grpId="0" animBg="1"/>
      <p:bldP spid="4126" grpId="1" animBg="1"/>
      <p:bldP spid="4127" grpId="0" animBg="1"/>
      <p:bldP spid="4127" grpId="1" animBg="1"/>
      <p:bldP spid="4128" grpId="0" animBg="1"/>
      <p:bldP spid="4128" grpId="1" animBg="1"/>
      <p:bldP spid="4129" grpId="0"/>
      <p:bldP spid="4130" grpId="0"/>
      <p:bldP spid="4131" grpId="0"/>
      <p:bldP spid="4131" grpId="1"/>
      <p:bldP spid="4132" grpId="0"/>
      <p:bldP spid="4132" grpId="1"/>
      <p:bldP spid="4133" grpId="0"/>
      <p:bldP spid="413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349250" y="2033588"/>
            <a:ext cx="5634038" cy="2784475"/>
          </a:xfrm>
          <a:custGeom>
            <a:avLst/>
            <a:gdLst/>
            <a:ahLst/>
            <a:cxnLst>
              <a:cxn ang="0">
                <a:pos x="0" y="1754"/>
              </a:cxn>
              <a:cxn ang="0">
                <a:pos x="3549" y="1754"/>
              </a:cxn>
              <a:cxn ang="0">
                <a:pos x="2882" y="881"/>
              </a:cxn>
              <a:cxn ang="0">
                <a:pos x="445" y="0"/>
              </a:cxn>
              <a:cxn ang="0">
                <a:pos x="0" y="1754"/>
              </a:cxn>
            </a:cxnLst>
            <a:rect l="0" t="0" r="r" b="b"/>
            <a:pathLst>
              <a:path w="3549" h="1754">
                <a:moveTo>
                  <a:pt x="0" y="1754"/>
                </a:moveTo>
                <a:lnTo>
                  <a:pt x="3549" y="1754"/>
                </a:lnTo>
                <a:lnTo>
                  <a:pt x="2882" y="881"/>
                </a:lnTo>
                <a:lnTo>
                  <a:pt x="445" y="0"/>
                </a:lnTo>
                <a:lnTo>
                  <a:pt x="0" y="1754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349250" y="2033588"/>
            <a:ext cx="5634038" cy="2784475"/>
          </a:xfrm>
          <a:custGeom>
            <a:avLst/>
            <a:gdLst/>
            <a:ahLst/>
            <a:cxnLst>
              <a:cxn ang="0">
                <a:pos x="0" y="1754"/>
              </a:cxn>
              <a:cxn ang="0">
                <a:pos x="3549" y="1754"/>
              </a:cxn>
              <a:cxn ang="0">
                <a:pos x="2882" y="881"/>
              </a:cxn>
              <a:cxn ang="0">
                <a:pos x="445" y="0"/>
              </a:cxn>
              <a:cxn ang="0">
                <a:pos x="0" y="1754"/>
              </a:cxn>
            </a:cxnLst>
            <a:rect l="0" t="0" r="r" b="b"/>
            <a:pathLst>
              <a:path w="3549" h="1754">
                <a:moveTo>
                  <a:pt x="0" y="1754"/>
                </a:moveTo>
                <a:lnTo>
                  <a:pt x="3549" y="1754"/>
                </a:lnTo>
                <a:lnTo>
                  <a:pt x="2882" y="881"/>
                </a:lnTo>
                <a:lnTo>
                  <a:pt x="445" y="0"/>
                </a:lnTo>
                <a:lnTo>
                  <a:pt x="0" y="175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4924425" y="3432175"/>
            <a:ext cx="3857625" cy="1385888"/>
          </a:xfrm>
          <a:custGeom>
            <a:avLst/>
            <a:gdLst/>
            <a:ahLst/>
            <a:cxnLst>
              <a:cxn ang="0">
                <a:pos x="667" y="873"/>
              </a:cxn>
              <a:cxn ang="0">
                <a:pos x="2430" y="873"/>
              </a:cxn>
              <a:cxn ang="0">
                <a:pos x="0" y="0"/>
              </a:cxn>
              <a:cxn ang="0">
                <a:pos x="667" y="873"/>
              </a:cxn>
            </a:cxnLst>
            <a:rect l="0" t="0" r="r" b="b"/>
            <a:pathLst>
              <a:path w="2430" h="873">
                <a:moveTo>
                  <a:pt x="667" y="873"/>
                </a:moveTo>
                <a:lnTo>
                  <a:pt x="2430" y="873"/>
                </a:lnTo>
                <a:lnTo>
                  <a:pt x="0" y="0"/>
                </a:lnTo>
                <a:lnTo>
                  <a:pt x="667" y="873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1054100" y="2032000"/>
            <a:ext cx="3868738" cy="139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37" y="881"/>
              </a:cxn>
              <a:cxn ang="0">
                <a:pos x="1762" y="0"/>
              </a:cxn>
              <a:cxn ang="0">
                <a:pos x="0" y="0"/>
              </a:cxn>
            </a:cxnLst>
            <a:rect l="0" t="0" r="r" b="b"/>
            <a:pathLst>
              <a:path w="2437" h="881">
                <a:moveTo>
                  <a:pt x="0" y="0"/>
                </a:moveTo>
                <a:lnTo>
                  <a:pt x="2437" y="881"/>
                </a:lnTo>
                <a:lnTo>
                  <a:pt x="1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1055688" y="2033588"/>
            <a:ext cx="3868737" cy="1398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37" y="881"/>
              </a:cxn>
              <a:cxn ang="0">
                <a:pos x="1762" y="0"/>
              </a:cxn>
              <a:cxn ang="0">
                <a:pos x="0" y="0"/>
              </a:cxn>
            </a:cxnLst>
            <a:rect l="0" t="0" r="r" b="b"/>
            <a:pathLst>
              <a:path w="2437" h="881">
                <a:moveTo>
                  <a:pt x="0" y="0"/>
                </a:moveTo>
                <a:lnTo>
                  <a:pt x="2437" y="881"/>
                </a:lnTo>
                <a:lnTo>
                  <a:pt x="1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4924425" y="3432175"/>
            <a:ext cx="3857625" cy="1385888"/>
          </a:xfrm>
          <a:custGeom>
            <a:avLst/>
            <a:gdLst/>
            <a:ahLst/>
            <a:cxnLst>
              <a:cxn ang="0">
                <a:pos x="667" y="873"/>
              </a:cxn>
              <a:cxn ang="0">
                <a:pos x="2430" y="873"/>
              </a:cxn>
              <a:cxn ang="0">
                <a:pos x="0" y="0"/>
              </a:cxn>
              <a:cxn ang="0">
                <a:pos x="667" y="873"/>
              </a:cxn>
            </a:cxnLst>
            <a:rect l="0" t="0" r="r" b="b"/>
            <a:pathLst>
              <a:path w="2430" h="873">
                <a:moveTo>
                  <a:pt x="667" y="873"/>
                </a:moveTo>
                <a:lnTo>
                  <a:pt x="2430" y="873"/>
                </a:lnTo>
                <a:lnTo>
                  <a:pt x="0" y="0"/>
                </a:lnTo>
                <a:lnTo>
                  <a:pt x="667" y="873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49250" y="4818063"/>
            <a:ext cx="5634038" cy="158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349250" y="2033588"/>
            <a:ext cx="706438" cy="27844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055688" y="2033588"/>
            <a:ext cx="2797175" cy="158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852863" y="2033588"/>
            <a:ext cx="2130425" cy="27844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055688" y="2033588"/>
            <a:ext cx="7726362" cy="278447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701675" y="3432175"/>
            <a:ext cx="4222750" cy="1588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055688" y="2033588"/>
            <a:ext cx="1587" cy="278447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5983288" y="4818063"/>
            <a:ext cx="2798762" cy="1587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4899025" y="3406775"/>
            <a:ext cx="65088" cy="650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676275" y="3406775"/>
            <a:ext cx="65088" cy="650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195513" y="1700213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c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484438" y="4797425"/>
            <a:ext cx="358775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a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092950" y="4797425"/>
            <a:ext cx="358775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c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042988" y="3500438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v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555875" y="3068638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s</a:t>
            </a:r>
            <a:endParaRPr lang="en-US" sz="1800" i="1">
              <a:solidFill>
                <a:schemeClr val="tx1"/>
              </a:solidFill>
            </a:endParaRPr>
          </a:p>
        </p:txBody>
      </p:sp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3387725" y="5229225"/>
          <a:ext cx="2009775" cy="927100"/>
        </p:xfrm>
        <a:graphic>
          <a:graphicData uri="http://schemas.openxmlformats.org/presentationml/2006/ole">
            <p:oleObj spid="_x0000_s5143" name="Jednadžba" r:id="rId3" imgW="850680" imgH="393480" progId="Equation.3">
              <p:embed/>
            </p:oleObj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23850" y="908050"/>
            <a:ext cx="1223963" cy="37941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sz="1800" b="1">
                <a:solidFill>
                  <a:schemeClr val="tx1"/>
                </a:solidFill>
              </a:rPr>
              <a:t>Dokaz II. 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5145" name="AutoShape 2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763000" y="466725"/>
            <a:ext cx="288925" cy="288925"/>
          </a:xfrm>
          <a:prstGeom prst="actionButtonBlank">
            <a:avLst/>
          </a:prstGeom>
          <a:gradFill rotWithShape="1">
            <a:gsLst>
              <a:gs pos="0">
                <a:srgbClr val="975CA5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hr-HR" sz="2000" b="1">
                <a:solidFill>
                  <a:schemeClr val="tx1"/>
                </a:solidFill>
                <a:latin typeface="Arial" charset="0"/>
              </a:rPr>
              <a:t>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4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9.24855E-7 L 0.10729 -0.05318 C 0.12986 -0.0652 0.16372 -0.07191 0.19878 -0.07191 C 0.23889 -0.07191 0.27101 -0.0652 0.29358 -0.05318 L 0.40139 9.24855E-7 " pathEditMode="relative" rAng="0" ptsTypes="FffFF">
                                      <p:cBhvr>
                                        <p:cTn id="4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139 9.24855E-7 L 0.42517 0.1958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4" grpId="1" animBg="1"/>
      <p:bldP spid="5125" grpId="0" animBg="1"/>
      <p:bldP spid="5126" grpId="0" animBg="1"/>
      <p:bldP spid="5126" grpId="1" animBg="1"/>
      <p:bldP spid="5126" grpId="2" animBg="1"/>
      <p:bldP spid="5126" grpId="3" animBg="1"/>
      <p:bldP spid="5126" grpId="4" animBg="1"/>
      <p:bldP spid="5127" grpId="0" animBg="1"/>
      <p:bldP spid="5132" grpId="0" animBg="1"/>
      <p:bldP spid="5133" grpId="0" animBg="1"/>
      <p:bldP spid="5133" grpId="1" animBg="1"/>
      <p:bldP spid="5134" grpId="0" animBg="1"/>
      <p:bldP spid="5135" grpId="0" animBg="1"/>
      <p:bldP spid="5136" grpId="0" animBg="1"/>
      <p:bldP spid="5136" grpId="1" animBg="1"/>
      <p:bldP spid="5137" grpId="0" animBg="1"/>
      <p:bldP spid="5137" grpId="1" animBg="1"/>
      <p:bldP spid="5138" grpId="0"/>
      <p:bldP spid="5140" grpId="0"/>
      <p:bldP spid="5141" grpId="0"/>
      <p:bldP spid="5142" grpId="0"/>
      <p:bldP spid="514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>
            <a:off x="333375" y="3432175"/>
            <a:ext cx="5102225" cy="1255713"/>
          </a:xfrm>
          <a:custGeom>
            <a:avLst/>
            <a:gdLst/>
            <a:ahLst/>
            <a:cxnLst>
              <a:cxn ang="0">
                <a:pos x="0" y="791"/>
              </a:cxn>
              <a:cxn ang="0">
                <a:pos x="3214" y="791"/>
              </a:cxn>
              <a:cxn ang="0">
                <a:pos x="2767" y="0"/>
              </a:cxn>
              <a:cxn ang="0">
                <a:pos x="201" y="0"/>
              </a:cxn>
              <a:cxn ang="0">
                <a:pos x="0" y="791"/>
              </a:cxn>
            </a:cxnLst>
            <a:rect l="0" t="0" r="r" b="b"/>
            <a:pathLst>
              <a:path w="3214" h="791">
                <a:moveTo>
                  <a:pt x="0" y="791"/>
                </a:moveTo>
                <a:lnTo>
                  <a:pt x="3214" y="791"/>
                </a:lnTo>
                <a:lnTo>
                  <a:pt x="2767" y="0"/>
                </a:lnTo>
                <a:lnTo>
                  <a:pt x="201" y="0"/>
                </a:lnTo>
                <a:lnTo>
                  <a:pt x="0" y="791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4725988" y="3432175"/>
            <a:ext cx="4073525" cy="1255713"/>
          </a:xfrm>
          <a:custGeom>
            <a:avLst/>
            <a:gdLst/>
            <a:ahLst/>
            <a:cxnLst>
              <a:cxn ang="0">
                <a:pos x="447" y="791"/>
              </a:cxn>
              <a:cxn ang="0">
                <a:pos x="2364" y="791"/>
              </a:cxn>
              <a:cxn ang="0">
                <a:pos x="2566" y="0"/>
              </a:cxn>
              <a:cxn ang="0">
                <a:pos x="0" y="0"/>
              </a:cxn>
              <a:cxn ang="0">
                <a:pos x="447" y="791"/>
              </a:cxn>
            </a:cxnLst>
            <a:rect l="0" t="0" r="r" b="b"/>
            <a:pathLst>
              <a:path w="2566" h="791">
                <a:moveTo>
                  <a:pt x="447" y="791"/>
                </a:moveTo>
                <a:lnTo>
                  <a:pt x="2364" y="791"/>
                </a:lnTo>
                <a:lnTo>
                  <a:pt x="2566" y="0"/>
                </a:lnTo>
                <a:lnTo>
                  <a:pt x="0" y="0"/>
                </a:lnTo>
                <a:lnTo>
                  <a:pt x="447" y="791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4725988" y="3432175"/>
            <a:ext cx="4073525" cy="1255713"/>
          </a:xfrm>
          <a:custGeom>
            <a:avLst/>
            <a:gdLst/>
            <a:ahLst/>
            <a:cxnLst>
              <a:cxn ang="0">
                <a:pos x="447" y="791"/>
              </a:cxn>
              <a:cxn ang="0">
                <a:pos x="2364" y="791"/>
              </a:cxn>
              <a:cxn ang="0">
                <a:pos x="2566" y="0"/>
              </a:cxn>
              <a:cxn ang="0">
                <a:pos x="0" y="0"/>
              </a:cxn>
              <a:cxn ang="0">
                <a:pos x="447" y="791"/>
              </a:cxn>
            </a:cxnLst>
            <a:rect l="0" t="0" r="r" b="b"/>
            <a:pathLst>
              <a:path w="2566" h="791">
                <a:moveTo>
                  <a:pt x="447" y="791"/>
                </a:moveTo>
                <a:lnTo>
                  <a:pt x="2364" y="791"/>
                </a:lnTo>
                <a:lnTo>
                  <a:pt x="2566" y="0"/>
                </a:lnTo>
                <a:lnTo>
                  <a:pt x="0" y="0"/>
                </a:lnTo>
                <a:lnTo>
                  <a:pt x="447" y="791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652463" y="2165350"/>
            <a:ext cx="4073525" cy="1266825"/>
          </a:xfrm>
          <a:custGeom>
            <a:avLst/>
            <a:gdLst/>
            <a:ahLst/>
            <a:cxnLst>
              <a:cxn ang="0">
                <a:pos x="0" y="798"/>
              </a:cxn>
              <a:cxn ang="0">
                <a:pos x="2566" y="798"/>
              </a:cxn>
              <a:cxn ang="0">
                <a:pos x="2118" y="0"/>
              </a:cxn>
              <a:cxn ang="0">
                <a:pos x="202" y="0"/>
              </a:cxn>
              <a:cxn ang="0">
                <a:pos x="0" y="798"/>
              </a:cxn>
            </a:cxnLst>
            <a:rect l="0" t="0" r="r" b="b"/>
            <a:pathLst>
              <a:path w="2566" h="798">
                <a:moveTo>
                  <a:pt x="0" y="798"/>
                </a:moveTo>
                <a:lnTo>
                  <a:pt x="2566" y="798"/>
                </a:lnTo>
                <a:lnTo>
                  <a:pt x="2118" y="0"/>
                </a:lnTo>
                <a:lnTo>
                  <a:pt x="202" y="0"/>
                </a:lnTo>
                <a:lnTo>
                  <a:pt x="0" y="798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652463" y="2165350"/>
            <a:ext cx="4073525" cy="1266825"/>
          </a:xfrm>
          <a:custGeom>
            <a:avLst/>
            <a:gdLst/>
            <a:ahLst/>
            <a:cxnLst>
              <a:cxn ang="0">
                <a:pos x="0" y="798"/>
              </a:cxn>
              <a:cxn ang="0">
                <a:pos x="2566" y="798"/>
              </a:cxn>
              <a:cxn ang="0">
                <a:pos x="2118" y="0"/>
              </a:cxn>
              <a:cxn ang="0">
                <a:pos x="202" y="0"/>
              </a:cxn>
              <a:cxn ang="0">
                <a:pos x="0" y="798"/>
              </a:cxn>
            </a:cxnLst>
            <a:rect l="0" t="0" r="r" b="b"/>
            <a:pathLst>
              <a:path w="2566" h="798">
                <a:moveTo>
                  <a:pt x="0" y="798"/>
                </a:moveTo>
                <a:lnTo>
                  <a:pt x="2566" y="798"/>
                </a:lnTo>
                <a:lnTo>
                  <a:pt x="2118" y="0"/>
                </a:lnTo>
                <a:lnTo>
                  <a:pt x="202" y="0"/>
                </a:lnTo>
                <a:lnTo>
                  <a:pt x="0" y="79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33375" y="4687888"/>
            <a:ext cx="5102225" cy="158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333375" y="2165350"/>
            <a:ext cx="639763" cy="252253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014788" y="2165350"/>
            <a:ext cx="1420812" cy="252253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973138" y="2165350"/>
            <a:ext cx="3041650" cy="158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652463" y="2165350"/>
            <a:ext cx="320675" cy="126682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014788" y="2165350"/>
            <a:ext cx="711200" cy="126682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52463" y="3432175"/>
            <a:ext cx="4073525" cy="1588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8478838" y="3432175"/>
            <a:ext cx="320675" cy="12557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435600" y="4687888"/>
            <a:ext cx="3043238" cy="1587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725988" y="3432175"/>
            <a:ext cx="4073525" cy="1588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973138" y="2165350"/>
            <a:ext cx="1587" cy="2522538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652463" y="3432175"/>
            <a:ext cx="1587" cy="12557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5413375" y="4664075"/>
            <a:ext cx="58738" cy="5873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4702175" y="3408363"/>
            <a:ext cx="58738" cy="5873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628650" y="3408363"/>
            <a:ext cx="60325" cy="5873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339975" y="1844675"/>
            <a:ext cx="358775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c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804025" y="4652963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c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339975" y="4652963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a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732588" y="3068638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s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411413" y="3068638"/>
            <a:ext cx="358775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s</a:t>
            </a:r>
            <a:endParaRPr lang="en-US" sz="1800" i="1">
              <a:solidFill>
                <a:schemeClr val="tx1"/>
              </a:solidFill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971550" y="3429000"/>
            <a:ext cx="358775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i="1">
                <a:solidFill>
                  <a:schemeClr val="tx1"/>
                </a:solidFill>
              </a:rPr>
              <a:t>v</a:t>
            </a:r>
            <a:endParaRPr lang="en-US" sz="1800" i="1">
              <a:solidFill>
                <a:schemeClr val="tx1"/>
              </a:solidFill>
            </a:endParaRPr>
          </a:p>
        </p:txBody>
      </p:sp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684213" y="3789363"/>
          <a:ext cx="223837" cy="576262"/>
        </p:xfrm>
        <a:graphic>
          <a:graphicData uri="http://schemas.openxmlformats.org/presentationml/2006/ole">
            <p:oleObj spid="_x0000_s6172" name="Jednadžba" r:id="rId3" imgW="152280" imgH="393480" progId="Equation.3">
              <p:embed/>
            </p:oleObj>
          </a:graphicData>
        </a:graphic>
      </p:graphicFrame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3387725" y="5229225"/>
          <a:ext cx="2009775" cy="927100"/>
        </p:xfrm>
        <a:graphic>
          <a:graphicData uri="http://schemas.openxmlformats.org/presentationml/2006/ole">
            <p:oleObj spid="_x0000_s6173" name="Jednadžba" r:id="rId4" imgW="850680" imgH="393480" progId="Equation.3">
              <p:embed/>
            </p:oleObj>
          </a:graphicData>
        </a:graphic>
      </p:graphicFrame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23850" y="908050"/>
            <a:ext cx="1295400" cy="37941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sz="1800" b="1">
                <a:solidFill>
                  <a:schemeClr val="tx1"/>
                </a:solidFill>
              </a:rPr>
              <a:t>Dokaz III. 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6175" name="AutoShape 31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763000" y="466725"/>
            <a:ext cx="288925" cy="288925"/>
          </a:xfrm>
          <a:prstGeom prst="actionButtonBlank">
            <a:avLst/>
          </a:prstGeom>
          <a:gradFill rotWithShape="1">
            <a:gsLst>
              <a:gs pos="0">
                <a:srgbClr val="975CA5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hr-HR" sz="2000" b="1">
                <a:solidFill>
                  <a:schemeClr val="tx1"/>
                </a:solidFill>
                <a:latin typeface="Arial" charset="0"/>
              </a:rPr>
              <a:t>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4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5.78035E-8 L 0.12048 -0.05318 C 0.14583 -0.0652 0.18368 -0.07191 0.22309 -0.07191 C 0.26805 -0.07191 0.30399 -0.0652 0.32934 -0.05318 L 0.45 -5.78035E-8 " pathEditMode="relative" rAng="0" ptsTypes="FffFF">
                                      <p:cBhvr>
                                        <p:cTn id="35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5.78035E-8 L 0.45 0.1861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8" grpId="1" animBg="1"/>
      <p:bldP spid="6149" grpId="0" animBg="1"/>
      <p:bldP spid="6150" grpId="0" animBg="1"/>
      <p:bldP spid="6150" grpId="1" animBg="1"/>
      <p:bldP spid="6150" grpId="2" animBg="1"/>
      <p:bldP spid="6150" grpId="3" animBg="1"/>
      <p:bldP spid="6150" grpId="4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1" grpId="1" animBg="1"/>
      <p:bldP spid="6162" grpId="0" animBg="1"/>
      <p:bldP spid="6164" grpId="0" animBg="1"/>
      <p:bldP spid="6164" grpId="1" animBg="1"/>
      <p:bldP spid="6165" grpId="0" animBg="1"/>
      <p:bldP spid="6165" grpId="1" animBg="1"/>
      <p:bldP spid="6166" grpId="0"/>
      <p:bldP spid="6167" grpId="0"/>
      <p:bldP spid="6169" grpId="0"/>
      <p:bldP spid="6169" grpId="1"/>
      <p:bldP spid="6170" grpId="0"/>
      <p:bldP spid="6170" grpId="1"/>
      <p:bldP spid="6171" grpId="0"/>
      <p:bldP spid="6171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186246"/>
      </a:dk1>
      <a:lt1>
        <a:srgbClr val="FFFFFF"/>
      </a:lt1>
      <a:dk2>
        <a:srgbClr val="144B32"/>
      </a:dk2>
      <a:lt2>
        <a:srgbClr val="32A064"/>
      </a:lt2>
      <a:accent1>
        <a:srgbClr val="BBE0E3"/>
      </a:accent1>
      <a:accent2>
        <a:srgbClr val="32A064"/>
      </a:accent2>
      <a:accent3>
        <a:srgbClr val="FFFFFF"/>
      </a:accent3>
      <a:accent4>
        <a:srgbClr val="13533A"/>
      </a:accent4>
      <a:accent5>
        <a:srgbClr val="DAEDEF"/>
      </a:accent5>
      <a:accent6>
        <a:srgbClr val="2C915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246"/>
        </a:dk1>
        <a:lt1>
          <a:srgbClr val="FFFFFF"/>
        </a:lt1>
        <a:dk2>
          <a:srgbClr val="144B32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533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246"/>
        </a:dk1>
        <a:lt1>
          <a:srgbClr val="FFFFFF"/>
        </a:lt1>
        <a:dk2>
          <a:srgbClr val="144B32"/>
        </a:dk2>
        <a:lt2>
          <a:srgbClr val="808080"/>
        </a:lt2>
        <a:accent1>
          <a:srgbClr val="BBE0E3"/>
        </a:accent1>
        <a:accent2>
          <a:srgbClr val="32A064"/>
        </a:accent2>
        <a:accent3>
          <a:srgbClr val="FFFFFF"/>
        </a:accent3>
        <a:accent4>
          <a:srgbClr val="13533A"/>
        </a:accent4>
        <a:accent5>
          <a:srgbClr val="DAEDEF"/>
        </a:accent5>
        <a:accent6>
          <a:srgbClr val="2C915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6246"/>
        </a:dk1>
        <a:lt1>
          <a:srgbClr val="FFFFFF"/>
        </a:lt1>
        <a:dk2>
          <a:srgbClr val="144B32"/>
        </a:dk2>
        <a:lt2>
          <a:srgbClr val="32A064"/>
        </a:lt2>
        <a:accent1>
          <a:srgbClr val="BBE0E3"/>
        </a:accent1>
        <a:accent2>
          <a:srgbClr val="32A064"/>
        </a:accent2>
        <a:accent3>
          <a:srgbClr val="FFFFFF"/>
        </a:accent3>
        <a:accent4>
          <a:srgbClr val="13533A"/>
        </a:accent4>
        <a:accent5>
          <a:srgbClr val="DAEDEF"/>
        </a:accent5>
        <a:accent6>
          <a:srgbClr val="2C915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 - prezentacija (template)</Template>
  <TotalTime>0</TotalTime>
  <Words>34</Words>
  <Application>Microsoft Office PowerPoint</Application>
  <PresentationFormat>Prikaz na zaslonu (4:3)</PresentationFormat>
  <Paragraphs>27</Paragraphs>
  <Slides>4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Arial Narrow</vt:lpstr>
      <vt:lpstr>Default Design</vt:lpstr>
      <vt:lpstr>Microsoft Equation 3.0</vt:lpstr>
      <vt:lpstr>Površina trapeza</vt:lpstr>
      <vt:lpstr>Slajd 2</vt:lpstr>
      <vt:lpstr>Slajd 3</vt:lpstr>
      <vt:lpstr>Slajd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Zlatko</dc:creator>
  <cp:lastModifiedBy>Goran</cp:lastModifiedBy>
  <cp:revision>31</cp:revision>
  <dcterms:created xsi:type="dcterms:W3CDTF">2007-06-01T10:02:43Z</dcterms:created>
  <dcterms:modified xsi:type="dcterms:W3CDTF">2016-06-23T13:45:42Z</dcterms:modified>
</cp:coreProperties>
</file>