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3" r:id="rId4"/>
    <p:sldId id="259" r:id="rId5"/>
    <p:sldId id="265" r:id="rId6"/>
    <p:sldId id="264" r:id="rId7"/>
    <p:sldId id="266" r:id="rId8"/>
    <p:sldId id="268" r:id="rId9"/>
    <p:sldId id="267" r:id="rId10"/>
    <p:sldId id="269" r:id="rId11"/>
    <p:sldId id="270" r:id="rId12"/>
    <p:sldId id="271" r:id="rId13"/>
    <p:sldId id="261" r:id="rId14"/>
    <p:sldId id="262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ijetli stil 3 - Isticanj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ijetli stil 3 - Isticanj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ED6C4-803E-48AC-81A7-B4B9D9ED459D}" type="datetimeFigureOut">
              <a:rPr lang="hr-HR" smtClean="0"/>
              <a:t>7.6.2020.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82965-9F26-4356-A165-FE49E90CCA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65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942-5555-4BC4-8167-934FBD149AFB}" type="datetimeFigureOut">
              <a:rPr lang="hr-HR" smtClean="0"/>
              <a:t>7.6.2020.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5052-D2F9-4182-9D84-B43F04A957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966942-5555-4BC4-8167-934FBD149AFB}" type="datetimeFigureOut">
              <a:rPr lang="hr-HR" smtClean="0"/>
              <a:t>7.6.2020.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3E5052-D2F9-4182-9D84-B43F04A957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6942-5555-4BC4-8167-934FBD149AFB}" type="datetimeFigureOut">
              <a:rPr lang="hr-HR" smtClean="0"/>
              <a:t>7.6.2020.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5052-D2F9-4182-9D84-B43F04A957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Oplošje i obujam valjka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7"/>
            <a:ext cx="2304256" cy="24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8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3. Izračunaj oplošje i obujam valjka ako su mu zadane duljina polumjera baze i duljina visine: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8600" cy="4853136"/>
          </a:xfrm>
        </p:spPr>
        <p:txBody>
          <a:bodyPr/>
          <a:lstStyle/>
          <a:p>
            <a:r>
              <a:rPr lang="hr-HR" dirty="0"/>
              <a:t>a) r = 0.4 dm</a:t>
            </a:r>
          </a:p>
          <a:p>
            <a:r>
              <a:rPr lang="hr-HR" u="sng" dirty="0"/>
              <a:t>    h = 13 cm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r = √2 cm</a:t>
            </a:r>
          </a:p>
          <a:p>
            <a:r>
              <a:rPr lang="hr-HR" u="sng" dirty="0"/>
              <a:t>    h = 3√2 cm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10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4. Izračunaj oplošje i obujam valjka promjera baze duljine d = 2 dm i duljina visine h = 0.5 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28800"/>
            <a:ext cx="1754848" cy="275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04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5. Površina baze uspravnog valjka iznosi 144π cm</a:t>
            </a:r>
            <a:r>
              <a:rPr lang="hr-HR" baseline="30000" dirty="0"/>
              <a:t>2</a:t>
            </a:r>
            <a:r>
              <a:rPr lang="hr-HR" dirty="0"/>
              <a:t>, a duljina visine 1 dm. Izračunaj oplošje i</a:t>
            </a:r>
            <a:br>
              <a:rPr lang="hr-HR" dirty="0"/>
            </a:br>
            <a:r>
              <a:rPr lang="hr-HR" dirty="0"/>
              <a:t>obujam tog valjka.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28800"/>
            <a:ext cx="1754848" cy="275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96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Nasmiješeno lice 4">
            <a:hlinkClick r:id="rId2" action="ppaction://hlinksldjump"/>
          </p:cNvPr>
          <p:cNvSpPr/>
          <p:nvPr/>
        </p:nvSpPr>
        <p:spPr>
          <a:xfrm>
            <a:off x="2771800" y="1921168"/>
            <a:ext cx="3667801" cy="3717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rilagođeno 5">
            <a:hlinkClick r:id="" action="ppaction://hlinkshowjump?jump=lastslideviewed" highlightClick="1"/>
          </p:cNvPr>
          <p:cNvSpPr/>
          <p:nvPr/>
        </p:nvSpPr>
        <p:spPr>
          <a:xfrm>
            <a:off x="2843703" y="5949280"/>
            <a:ext cx="3600400" cy="9087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latin typeface="+mj-lt"/>
              </a:rPr>
              <a:t>Vrati se na pitanje</a:t>
            </a:r>
          </a:p>
        </p:txBody>
      </p:sp>
    </p:spTree>
    <p:extLst>
      <p:ext uri="{BB962C8B-B14F-4D97-AF65-F5344CB8AC3E}">
        <p14:creationId xmlns:p14="http://schemas.microsoft.com/office/powerpoint/2010/main" val="2829465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ym typeface="Wingdings" pitchFamily="2" charset="2"/>
              </a:rPr>
              <a:t>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Nasmiješeno lice 5">
            <a:hlinkClick r:id="rId2" action="ppaction://hlinksldjump"/>
          </p:cNvPr>
          <p:cNvSpPr/>
          <p:nvPr/>
        </p:nvSpPr>
        <p:spPr>
          <a:xfrm>
            <a:off x="2771800" y="1921168"/>
            <a:ext cx="3667801" cy="371703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rilagođeno 4">
            <a:hlinkClick r:id="" action="ppaction://hlinkshowjump?jump=lastslideviewed" highlightClick="1"/>
          </p:cNvPr>
          <p:cNvSpPr/>
          <p:nvPr/>
        </p:nvSpPr>
        <p:spPr>
          <a:xfrm>
            <a:off x="2843703" y="5949280"/>
            <a:ext cx="3600400" cy="9087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latin typeface="+mj-lt"/>
              </a:rPr>
              <a:t>Vrati se na pitanje</a:t>
            </a:r>
          </a:p>
        </p:txBody>
      </p:sp>
    </p:spTree>
    <p:extLst>
      <p:ext uri="{BB962C8B-B14F-4D97-AF65-F5344CB8AC3E}">
        <p14:creationId xmlns:p14="http://schemas.microsoft.com/office/powerpoint/2010/main" val="185044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57708"/>
              </p:ext>
            </p:extLst>
          </p:nvPr>
        </p:nvGraphicFramePr>
        <p:xfrm>
          <a:off x="179512" y="1744008"/>
          <a:ext cx="8963582" cy="4732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366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816">
                <a:tc>
                  <a:txBody>
                    <a:bodyPr/>
                    <a:lstStyle/>
                    <a:p>
                      <a:r>
                        <a:rPr lang="pl-PL" sz="2500" b="1" u="none" strike="noStrike" kern="1200" baseline="0" dirty="0">
                          <a:latin typeface="+mj-lt"/>
                        </a:rPr>
                        <a:t>Valjak je oblo geometrijsko tijelo.</a:t>
                      </a:r>
                      <a:endParaRPr lang="hr-HR" sz="25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816">
                <a:tc>
                  <a:txBody>
                    <a:bodyPr/>
                    <a:lstStyle/>
                    <a:p>
                      <a:r>
                        <a:rPr lang="pl-PL" sz="2500" b="1" u="none" strike="noStrike" kern="1200" baseline="0" dirty="0">
                          <a:latin typeface="+mj-lt"/>
                        </a:rPr>
                        <a:t>Valjak je uglato geometrijsko tijelo.</a:t>
                      </a:r>
                      <a:endParaRPr lang="hr-HR" sz="25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816">
                <a:tc>
                  <a:txBody>
                    <a:bodyPr/>
                    <a:lstStyle/>
                    <a:p>
                      <a:r>
                        <a:rPr lang="pl-PL" sz="2500" b="1" u="none" strike="noStrike" kern="1200" baseline="0" dirty="0">
                          <a:latin typeface="+mj-lt"/>
                        </a:rPr>
                        <a:t>Osni presjek valjka je pravokutnik.</a:t>
                      </a:r>
                      <a:endParaRPr lang="hr-HR" sz="25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816">
                <a:tc>
                  <a:txBody>
                    <a:bodyPr/>
                    <a:lstStyle/>
                    <a:p>
                      <a:r>
                        <a:rPr lang="pl-PL" sz="2500" b="1" u="none" strike="noStrike" kern="1200" baseline="0" dirty="0">
                          <a:latin typeface="+mj-lt"/>
                        </a:rPr>
                        <a:t>Valjak ima samo jednu bazu.</a:t>
                      </a:r>
                      <a:endParaRPr lang="hr-HR" sz="25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816">
                <a:tc>
                  <a:txBody>
                    <a:bodyPr/>
                    <a:lstStyle/>
                    <a:p>
                      <a:r>
                        <a:rPr lang="hr-HR" sz="2500" b="1" u="none" strike="noStrike" kern="1200" baseline="0" dirty="0">
                          <a:latin typeface="+mj-lt"/>
                        </a:rPr>
                        <a:t>Valjak je prizma.</a:t>
                      </a:r>
                      <a:endParaRPr lang="hr-HR" sz="25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816">
                <a:tc>
                  <a:txBody>
                    <a:bodyPr/>
                    <a:lstStyle/>
                    <a:p>
                      <a:r>
                        <a:rPr lang="hr-HR" sz="2500" b="1" u="none" strike="noStrike" kern="1200" baseline="0" dirty="0">
                          <a:latin typeface="+mj-lt"/>
                        </a:rPr>
                        <a:t>Površina baze valjka računa se prema formuli B = 2r</a:t>
                      </a:r>
                      <a:r>
                        <a:rPr lang="el-GR" sz="2500" b="1" u="none" strike="noStrike" kern="1200" baseline="0" dirty="0">
                          <a:latin typeface="+mj-lt"/>
                        </a:rPr>
                        <a:t>π.</a:t>
                      </a:r>
                      <a:endParaRPr lang="hr-HR" sz="25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Ponovimo! </a:t>
            </a:r>
            <a:br>
              <a:rPr lang="hr-HR" dirty="0"/>
            </a:br>
            <a:r>
              <a:rPr lang="hr-HR" dirty="0"/>
              <a:t>Pokraj istinite tvrdnje zaokruži slovo T, a pokraj neistinite N.</a:t>
            </a:r>
          </a:p>
        </p:txBody>
      </p:sp>
      <p:sp>
        <p:nvSpPr>
          <p:cNvPr id="4" name="Akcijski gumb: Prilagođeno 3">
            <a:hlinkClick r:id="rId2" action="ppaction://hlinksldjump" highlightClick="1"/>
          </p:cNvPr>
          <p:cNvSpPr/>
          <p:nvPr/>
        </p:nvSpPr>
        <p:spPr>
          <a:xfrm>
            <a:off x="7020272" y="1880828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T</a:t>
            </a:r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8149889" y="1880828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N</a:t>
            </a:r>
          </a:p>
        </p:txBody>
      </p:sp>
      <p:sp>
        <p:nvSpPr>
          <p:cNvPr id="14" name="Akcijski gumb: Prilagođeno 13">
            <a:hlinkClick r:id="rId3" action="ppaction://hlinksldjump" highlightClick="1"/>
          </p:cNvPr>
          <p:cNvSpPr/>
          <p:nvPr/>
        </p:nvSpPr>
        <p:spPr>
          <a:xfrm>
            <a:off x="7020272" y="5805264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T</a:t>
            </a:r>
          </a:p>
        </p:txBody>
      </p:sp>
      <p:sp>
        <p:nvSpPr>
          <p:cNvPr id="16" name="Akcijski gumb: Prilagođeno 15">
            <a:hlinkClick r:id="rId2" action="ppaction://hlinksldjump" highlightClick="1"/>
          </p:cNvPr>
          <p:cNvSpPr/>
          <p:nvPr/>
        </p:nvSpPr>
        <p:spPr>
          <a:xfrm>
            <a:off x="7020272" y="3429000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T</a:t>
            </a:r>
          </a:p>
        </p:txBody>
      </p:sp>
      <p:sp>
        <p:nvSpPr>
          <p:cNvPr id="17" name="Akcijski gumb: Prilagođeno 16">
            <a:hlinkClick r:id="rId3" action="ppaction://hlinksldjump" highlightClick="1"/>
          </p:cNvPr>
          <p:cNvSpPr/>
          <p:nvPr/>
        </p:nvSpPr>
        <p:spPr>
          <a:xfrm>
            <a:off x="7020272" y="4221088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T</a:t>
            </a:r>
          </a:p>
        </p:txBody>
      </p:sp>
      <p:sp>
        <p:nvSpPr>
          <p:cNvPr id="18" name="Akcijski gumb: Prilagođeno 17">
            <a:hlinkClick r:id="rId3" action="ppaction://hlinksldjump" highlightClick="1"/>
          </p:cNvPr>
          <p:cNvSpPr/>
          <p:nvPr/>
        </p:nvSpPr>
        <p:spPr>
          <a:xfrm>
            <a:off x="7020272" y="5013176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T</a:t>
            </a:r>
          </a:p>
        </p:txBody>
      </p:sp>
      <p:sp>
        <p:nvSpPr>
          <p:cNvPr id="19" name="Akcijski gumb: Prilagođeno 18">
            <a:hlinkClick r:id="rId3" action="ppaction://hlinksldjump" highlightClick="1"/>
          </p:cNvPr>
          <p:cNvSpPr/>
          <p:nvPr/>
        </p:nvSpPr>
        <p:spPr>
          <a:xfrm>
            <a:off x="7020272" y="2605026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T</a:t>
            </a:r>
          </a:p>
        </p:txBody>
      </p:sp>
      <p:sp>
        <p:nvSpPr>
          <p:cNvPr id="20" name="Akcijski gumb: Prilagođeno 19">
            <a:hlinkClick r:id="rId2" action="ppaction://hlinksldjump" highlightClick="1"/>
          </p:cNvPr>
          <p:cNvSpPr/>
          <p:nvPr/>
        </p:nvSpPr>
        <p:spPr>
          <a:xfrm>
            <a:off x="8149889" y="2605026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N</a:t>
            </a:r>
          </a:p>
        </p:txBody>
      </p:sp>
      <p:sp>
        <p:nvSpPr>
          <p:cNvPr id="21" name="Akcijski gumb: Prilagođeno 20">
            <a:hlinkClick r:id="rId3" action="ppaction://hlinksldjump" highlightClick="1"/>
          </p:cNvPr>
          <p:cNvSpPr/>
          <p:nvPr/>
        </p:nvSpPr>
        <p:spPr>
          <a:xfrm>
            <a:off x="8127586" y="3409009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N</a:t>
            </a:r>
          </a:p>
        </p:txBody>
      </p:sp>
      <p:sp>
        <p:nvSpPr>
          <p:cNvPr id="22" name="Akcijski gumb: Prilagođeno 21">
            <a:hlinkClick r:id="rId2" action="ppaction://hlinksldjump" highlightClick="1"/>
          </p:cNvPr>
          <p:cNvSpPr/>
          <p:nvPr/>
        </p:nvSpPr>
        <p:spPr>
          <a:xfrm>
            <a:off x="8127586" y="4201097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N</a:t>
            </a:r>
          </a:p>
        </p:txBody>
      </p:sp>
      <p:sp>
        <p:nvSpPr>
          <p:cNvPr id="23" name="Akcijski gumb: Prilagođeno 22">
            <a:hlinkClick r:id="rId2" action="ppaction://hlinksldjump" highlightClick="1"/>
          </p:cNvPr>
          <p:cNvSpPr/>
          <p:nvPr/>
        </p:nvSpPr>
        <p:spPr>
          <a:xfrm>
            <a:off x="8127586" y="5015488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N</a:t>
            </a:r>
          </a:p>
        </p:txBody>
      </p:sp>
      <p:sp>
        <p:nvSpPr>
          <p:cNvPr id="24" name="Akcijski gumb: Prilagođeno 23">
            <a:hlinkClick r:id="rId2" action="ppaction://hlinksldjump" highlightClick="1"/>
          </p:cNvPr>
          <p:cNvSpPr/>
          <p:nvPr/>
        </p:nvSpPr>
        <p:spPr>
          <a:xfrm>
            <a:off x="8149889" y="5805264"/>
            <a:ext cx="7200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>
                <a:solidFill>
                  <a:schemeClr val="bg1"/>
                </a:solidFill>
                <a:latin typeface="+mj-lt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0919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Pokus 1.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2525117" y="1600200"/>
            <a:ext cx="6367363" cy="49971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dirty="0"/>
              <a:t>Konzervu oblika valjka omotaj plastelinom (gornji poklopac, dno i cijeli plašt)</a:t>
            </a:r>
          </a:p>
          <a:p>
            <a:endParaRPr lang="hr-HR" dirty="0"/>
          </a:p>
          <a:p>
            <a:pPr marL="457200" indent="-457200">
              <a:buFont typeface="Arial" pitchFamily="34" charset="0"/>
              <a:buChar char="•"/>
            </a:pPr>
            <a:r>
              <a:rPr lang="hr-HR" i="1" dirty="0"/>
              <a:t>Razreži </a:t>
            </a:r>
            <a:r>
              <a:rPr lang="hr-HR" dirty="0"/>
              <a:t>plastelin </a:t>
            </a:r>
            <a:r>
              <a:rPr lang="pl-PL" dirty="0"/>
              <a:t>uspravno po zakrivljenoj plohi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/>
              <a:t>Na jedan karton</a:t>
            </a:r>
            <a:r>
              <a:rPr lang="hr-HR" dirty="0"/>
              <a:t>pažljivo odmotaj plastelin i sa strane stavi poklopce. Kao što pekari </a:t>
            </a:r>
            <a:r>
              <a:rPr lang="hr-HR" i="1" dirty="0"/>
              <a:t>razvlače </a:t>
            </a:r>
            <a:r>
              <a:rPr lang="hr-HR" dirty="0"/>
              <a:t>tijesto pa ga o</a:t>
            </a:r>
            <a:r>
              <a:rPr lang="hr-HR" i="1" dirty="0"/>
              <a:t>dmotaju </a:t>
            </a:r>
            <a:r>
              <a:rPr lang="hr-HR" dirty="0"/>
              <a:t>s</a:t>
            </a:r>
            <a:r>
              <a:rPr lang="pl-PL" dirty="0"/>
              <a:t>valjala kako bi ga prebacili u tavu.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20" y="4275233"/>
            <a:ext cx="2643670" cy="228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17" y="1477227"/>
            <a:ext cx="2273597" cy="279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38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jeni pravokutnik 11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10" name="Elipsa 9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Kružna strelica 10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7" y="1964398"/>
            <a:ext cx="5867151" cy="418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niOkvir 5"/>
          <p:cNvSpPr txBox="1"/>
          <p:nvPr/>
        </p:nvSpPr>
        <p:spPr>
          <a:xfrm>
            <a:off x="1547664" y="2417445"/>
            <a:ext cx="97210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hr-HR" sz="35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l-GR" sz="3500" b="1" dirty="0">
                <a:solidFill>
                  <a:srgbClr val="FF0000"/>
                </a:solidFill>
              </a:rPr>
              <a:t>π</a:t>
            </a:r>
            <a:endParaRPr lang="hr-HR" sz="3500" b="1" dirty="0">
              <a:solidFill>
                <a:srgbClr val="FF0000"/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529558" y="5229200"/>
            <a:ext cx="97210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hr-HR" sz="35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l-GR" sz="3500" b="1" dirty="0">
                <a:solidFill>
                  <a:srgbClr val="FF0000"/>
                </a:solidFill>
              </a:rPr>
              <a:t>π</a:t>
            </a:r>
            <a:endParaRPr lang="hr-HR" sz="3500" b="1" dirty="0">
              <a:solidFill>
                <a:srgbClr val="FF0000"/>
              </a:solidFill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2033718" y="3739616"/>
            <a:ext cx="13667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2r</a:t>
            </a:r>
            <a:r>
              <a:rPr lang="el-GR" sz="3500" b="1" dirty="0">
                <a:solidFill>
                  <a:srgbClr val="FF0000"/>
                </a:solidFill>
              </a:rPr>
              <a:t>π∙</a:t>
            </a:r>
            <a:r>
              <a:rPr lang="hr-HR" sz="3500" b="1" dirty="0">
                <a:solidFill>
                  <a:srgbClr val="FF0000"/>
                </a:solidFill>
              </a:rPr>
              <a:t> </a:t>
            </a:r>
            <a:r>
              <a:rPr lang="hr-HR" sz="3500" b="1" dirty="0">
                <a:solidFill>
                  <a:srgbClr val="FF0000"/>
                </a:solidFill>
                <a:latin typeface="+mj-lt"/>
              </a:rPr>
              <a:t>h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3707904" y="4370558"/>
            <a:ext cx="16561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err="1">
                <a:solidFill>
                  <a:srgbClr val="FF0000"/>
                </a:solidFill>
                <a:latin typeface="+mj-lt"/>
              </a:rPr>
              <a:t>o</a:t>
            </a:r>
            <a:r>
              <a:rPr lang="hr-HR" sz="3500" b="1" baseline="-25000" dirty="0" err="1">
                <a:solidFill>
                  <a:srgbClr val="FF0000"/>
                </a:solidFill>
                <a:latin typeface="+mj-lt"/>
              </a:rPr>
              <a:t>B</a:t>
            </a:r>
            <a:r>
              <a:rPr lang="hr-HR" sz="3500" b="1" dirty="0">
                <a:solidFill>
                  <a:srgbClr val="FF0000"/>
                </a:solidFill>
                <a:latin typeface="+mj-lt"/>
              </a:rPr>
              <a:t>=2r</a:t>
            </a:r>
            <a:r>
              <a:rPr lang="el-GR" sz="3500" b="1" dirty="0">
                <a:solidFill>
                  <a:srgbClr val="FF0000"/>
                </a:solidFill>
              </a:rPr>
              <a:t>π</a:t>
            </a:r>
            <a:endParaRPr lang="hr-HR" sz="35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6526877" y="3437238"/>
            <a:ext cx="21602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P = 2r</a:t>
            </a:r>
            <a:r>
              <a:rPr lang="el-GR" sz="3500" b="1" dirty="0">
                <a:solidFill>
                  <a:srgbClr val="FF0000"/>
                </a:solidFill>
              </a:rPr>
              <a:t>π∙</a:t>
            </a:r>
            <a:r>
              <a:rPr lang="hr-HR" sz="3500" b="1" dirty="0">
                <a:solidFill>
                  <a:srgbClr val="FF0000"/>
                </a:solidFill>
              </a:rPr>
              <a:t> </a:t>
            </a:r>
            <a:r>
              <a:rPr lang="hr-HR" sz="3500" b="1" dirty="0">
                <a:solidFill>
                  <a:srgbClr val="FF0000"/>
                </a:solidFill>
                <a:latin typeface="+mj-lt"/>
              </a:rPr>
              <a:t>h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6526877" y="1998719"/>
            <a:ext cx="16561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err="1">
                <a:solidFill>
                  <a:srgbClr val="FF0000"/>
                </a:solidFill>
                <a:latin typeface="+mj-lt"/>
              </a:rPr>
              <a:t>o</a:t>
            </a:r>
            <a:r>
              <a:rPr lang="hr-HR" sz="3500" b="1" baseline="-25000" dirty="0" err="1">
                <a:solidFill>
                  <a:srgbClr val="FF0000"/>
                </a:solidFill>
                <a:latin typeface="+mj-lt"/>
              </a:rPr>
              <a:t>B</a:t>
            </a:r>
            <a:r>
              <a:rPr lang="hr-HR" sz="3500" b="1" dirty="0">
                <a:solidFill>
                  <a:srgbClr val="FF0000"/>
                </a:solidFill>
                <a:latin typeface="+mj-lt"/>
              </a:rPr>
              <a:t>=2r</a:t>
            </a:r>
            <a:r>
              <a:rPr lang="el-GR" sz="3500" b="1" dirty="0">
                <a:solidFill>
                  <a:srgbClr val="FF0000"/>
                </a:solidFill>
              </a:rPr>
              <a:t>π</a:t>
            </a:r>
            <a:endParaRPr lang="hr-HR" sz="35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490518" y="2739535"/>
            <a:ext cx="18112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B = r</a:t>
            </a:r>
            <a:r>
              <a:rPr lang="hr-HR" sz="35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l-GR" sz="3500" b="1" dirty="0">
                <a:solidFill>
                  <a:srgbClr val="FF0000"/>
                </a:solidFill>
              </a:rPr>
              <a:t>π</a:t>
            </a:r>
            <a:endParaRPr lang="hr-HR" sz="3500" b="1" dirty="0">
              <a:solidFill>
                <a:srgbClr val="FF0000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6300192" y="4353675"/>
            <a:ext cx="2504749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O = 2B + P</a:t>
            </a:r>
          </a:p>
        </p:txBody>
      </p:sp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522790" y="6309320"/>
            <a:ext cx="1641578" cy="548680"/>
          </a:xfrm>
          <a:prstGeom prst="actionButtonBlan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Formule</a:t>
            </a:r>
          </a:p>
        </p:txBody>
      </p:sp>
    </p:spTree>
    <p:extLst>
      <p:ext uri="{BB962C8B-B14F-4D97-AF65-F5344CB8AC3E}">
        <p14:creationId xmlns:p14="http://schemas.microsoft.com/office/powerpoint/2010/main" val="228733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Dopuni tablicu.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80490"/>
              </p:ext>
            </p:extLst>
          </p:nvPr>
        </p:nvGraphicFramePr>
        <p:xfrm>
          <a:off x="-1" y="1556793"/>
          <a:ext cx="9144001" cy="492288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9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848">
                <a:tc>
                  <a:txBody>
                    <a:bodyPr/>
                    <a:lstStyle/>
                    <a:p>
                      <a:endParaRPr lang="hr-HR" sz="2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dirty="0">
                          <a:latin typeface="+mj-lt"/>
                        </a:rPr>
                        <a:t>Baza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dirty="0">
                          <a:latin typeface="+mj-lt"/>
                        </a:rPr>
                        <a:t>Broj baza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dirty="0">
                          <a:latin typeface="+mj-lt"/>
                        </a:rPr>
                        <a:t>Površina baze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dirty="0">
                          <a:latin typeface="+mj-lt"/>
                        </a:rPr>
                        <a:t>Plašt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dirty="0">
                          <a:latin typeface="+mj-lt"/>
                        </a:rPr>
                        <a:t>Površina</a:t>
                      </a:r>
                      <a:r>
                        <a:rPr lang="hr-HR" sz="2500" baseline="0" dirty="0">
                          <a:latin typeface="+mj-lt"/>
                        </a:rPr>
                        <a:t> plašta</a:t>
                      </a:r>
                      <a:endParaRPr lang="hr-HR" sz="25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017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000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3017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000" b="1" dirty="0">
                          <a:latin typeface="+mj-lt"/>
                        </a:rPr>
                        <a:t>krug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3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B=</a:t>
                      </a:r>
                      <a:r>
                        <a:rPr lang="hr-HR" sz="30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r</a:t>
                      </a:r>
                      <a:r>
                        <a:rPr lang="hr-HR" sz="3000" b="1" kern="1200" baseline="30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3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π</a:t>
                      </a:r>
                      <a:endParaRPr lang="hr-H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0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P=2r</a:t>
                      </a:r>
                      <a:r>
                        <a:rPr lang="el-GR" sz="3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π</a:t>
                      </a:r>
                      <a:r>
                        <a:rPr lang="el-GR" sz="3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∙</a:t>
                      </a:r>
                      <a:r>
                        <a:rPr lang="hr-HR" sz="3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05" y="2780928"/>
            <a:ext cx="1181007" cy="143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23" y="4836286"/>
            <a:ext cx="1373970" cy="138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46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1. Izračunaj oplošje valjka kojemu je promjer baze dug 6√2 cm, a duljina visine valjka iznosi √2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2928" y="1756164"/>
            <a:ext cx="8323872" cy="4913195"/>
          </a:xfrm>
        </p:spPr>
        <p:txBody>
          <a:bodyPr/>
          <a:lstStyle/>
          <a:p>
            <a:r>
              <a:rPr lang="pt-BR" i="1" dirty="0"/>
              <a:t>d </a:t>
            </a:r>
            <a:r>
              <a:rPr lang="pt-BR" dirty="0"/>
              <a:t>= 2</a:t>
            </a:r>
            <a:r>
              <a:rPr lang="pt-BR" i="1" dirty="0"/>
              <a:t>r </a:t>
            </a:r>
            <a:r>
              <a:rPr lang="pt-BR" dirty="0"/>
              <a:t>= 6√2 cm</a:t>
            </a:r>
            <a:r>
              <a:rPr lang="hr-HR" dirty="0"/>
              <a:t> </a:t>
            </a:r>
            <a:endParaRPr lang="pt-BR" dirty="0"/>
          </a:p>
          <a:p>
            <a:r>
              <a:rPr lang="hr-HR" i="1" u="sng" dirty="0"/>
              <a:t>h </a:t>
            </a:r>
            <a:r>
              <a:rPr lang="hr-HR" u="sng" dirty="0"/>
              <a:t>= √2 cm   </a:t>
            </a:r>
          </a:p>
          <a:p>
            <a:r>
              <a:rPr lang="hr-HR" i="1" dirty="0"/>
              <a:t>O </a:t>
            </a:r>
            <a:r>
              <a:rPr lang="hr-HR" dirty="0"/>
              <a:t>= ?</a:t>
            </a:r>
          </a:p>
        </p:txBody>
      </p:sp>
      <p:sp>
        <p:nvSpPr>
          <p:cNvPr id="4" name="Akcijski gumb: Prilagođeno 3">
            <a:hlinkClick r:id="" action="ppaction://noaction" highlightClick="1"/>
          </p:cNvPr>
          <p:cNvSpPr/>
          <p:nvPr/>
        </p:nvSpPr>
        <p:spPr>
          <a:xfrm>
            <a:off x="7522790" y="6309320"/>
            <a:ext cx="1641578" cy="548680"/>
          </a:xfrm>
          <a:prstGeom prst="actionButtonBlan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3203848" y="1729811"/>
            <a:ext cx="248016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dirty="0">
                <a:latin typeface="+mj-lt"/>
              </a:rPr>
              <a:t>=&gt; r = </a:t>
            </a:r>
            <a:r>
              <a:rPr lang="hr-HR" sz="2900" dirty="0" err="1">
                <a:latin typeface="+mj-lt"/>
              </a:rPr>
              <a:t>3</a:t>
            </a:r>
            <a:r>
              <a:rPr lang="hr-HR" sz="2900" dirty="0">
                <a:latin typeface="+mj-lt"/>
              </a:rPr>
              <a:t>√2 cm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3396131" y="2924943"/>
            <a:ext cx="232948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i="1" dirty="0">
                <a:latin typeface="+mj-lt"/>
              </a:rPr>
              <a:t>B </a:t>
            </a:r>
            <a:r>
              <a:rPr lang="hr-HR" sz="2900" dirty="0">
                <a:latin typeface="+mj-lt"/>
              </a:rPr>
              <a:t>= </a:t>
            </a:r>
            <a:r>
              <a:rPr lang="hr-HR" sz="2900" i="1" dirty="0">
                <a:latin typeface="+mj-lt"/>
              </a:rPr>
              <a:t>r</a:t>
            </a:r>
            <a:r>
              <a:rPr lang="hr-HR" sz="2900" baseline="30000" dirty="0">
                <a:latin typeface="+mj-lt"/>
              </a:rPr>
              <a:t>2</a:t>
            </a:r>
            <a:r>
              <a:rPr lang="hr-HR" sz="2900" dirty="0">
                <a:latin typeface="+mj-lt"/>
              </a:rPr>
              <a:t> </a:t>
            </a:r>
            <a:r>
              <a:rPr lang="el-GR" sz="2900" dirty="0"/>
              <a:t>π</a:t>
            </a:r>
          </a:p>
          <a:p>
            <a:r>
              <a:rPr lang="el-GR" sz="2900" i="1" dirty="0">
                <a:latin typeface="+mj-lt"/>
              </a:rPr>
              <a:t>B </a:t>
            </a:r>
            <a:r>
              <a:rPr lang="el-GR" sz="2900" dirty="0">
                <a:latin typeface="+mj-lt"/>
              </a:rPr>
              <a:t>= (3√2 )</a:t>
            </a:r>
            <a:r>
              <a:rPr lang="el-GR" sz="2900" baseline="30000" dirty="0">
                <a:latin typeface="+mj-lt"/>
              </a:rPr>
              <a:t>2</a:t>
            </a:r>
            <a:r>
              <a:rPr lang="el-GR" sz="2900" dirty="0">
                <a:latin typeface="+mj-lt"/>
              </a:rPr>
              <a:t> </a:t>
            </a:r>
            <a:r>
              <a:rPr lang="el-GR" sz="2900" dirty="0"/>
              <a:t>π</a:t>
            </a:r>
          </a:p>
          <a:p>
            <a:r>
              <a:rPr lang="hr-HR" sz="2900" i="1" dirty="0">
                <a:latin typeface="+mj-lt"/>
              </a:rPr>
              <a:t>B </a:t>
            </a:r>
            <a:r>
              <a:rPr lang="hr-HR" sz="2900" dirty="0">
                <a:latin typeface="+mj-lt"/>
              </a:rPr>
              <a:t>= 9 ∙ 2</a:t>
            </a:r>
            <a:r>
              <a:rPr lang="el-GR" sz="2900" dirty="0"/>
              <a:t>π</a:t>
            </a:r>
          </a:p>
          <a:p>
            <a:r>
              <a:rPr lang="hr-HR" sz="2900" i="1" dirty="0">
                <a:latin typeface="+mj-lt"/>
              </a:rPr>
              <a:t>B </a:t>
            </a:r>
            <a:r>
              <a:rPr lang="hr-HR" sz="2900" dirty="0">
                <a:latin typeface="+mj-lt"/>
              </a:rPr>
              <a:t>= 18</a:t>
            </a:r>
            <a:r>
              <a:rPr lang="el-GR" sz="2900" dirty="0"/>
              <a:t>π</a:t>
            </a:r>
            <a:r>
              <a:rPr lang="el-GR" sz="2900" dirty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cm</a:t>
            </a:r>
            <a:r>
              <a:rPr lang="hr-HR" sz="2900" baseline="30000" dirty="0">
                <a:latin typeface="+mj-lt"/>
              </a:rPr>
              <a:t>2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958839" y="2820194"/>
            <a:ext cx="312790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i="1" dirty="0">
                <a:latin typeface="+mj-lt"/>
              </a:rPr>
              <a:t>P </a:t>
            </a:r>
            <a:r>
              <a:rPr lang="hr-HR" sz="2900" dirty="0">
                <a:latin typeface="+mj-lt"/>
              </a:rPr>
              <a:t>= 2</a:t>
            </a:r>
            <a:r>
              <a:rPr lang="hr-HR" sz="2900" i="1" dirty="0">
                <a:latin typeface="+mj-lt"/>
              </a:rPr>
              <a:t>r</a:t>
            </a:r>
            <a:r>
              <a:rPr lang="hr-HR" sz="2900" dirty="0">
                <a:latin typeface="+mj-lt"/>
              </a:rPr>
              <a:t> </a:t>
            </a:r>
            <a:r>
              <a:rPr lang="el-GR" sz="2900" dirty="0"/>
              <a:t>π∙</a:t>
            </a:r>
            <a:r>
              <a:rPr lang="hr-HR" sz="2900" dirty="0"/>
              <a:t> </a:t>
            </a:r>
            <a:r>
              <a:rPr lang="hr-HR" sz="2900" dirty="0">
                <a:latin typeface="+mj-lt"/>
              </a:rPr>
              <a:t>h</a:t>
            </a:r>
            <a:endParaRPr lang="el-GR" sz="2900" dirty="0">
              <a:latin typeface="+mj-lt"/>
            </a:endParaRPr>
          </a:p>
          <a:p>
            <a:r>
              <a:rPr lang="hr-HR" sz="2900" i="1" dirty="0">
                <a:latin typeface="+mj-lt"/>
              </a:rPr>
              <a:t>P</a:t>
            </a:r>
            <a:r>
              <a:rPr lang="el-GR" sz="2900" i="1" dirty="0">
                <a:latin typeface="+mj-lt"/>
              </a:rPr>
              <a:t> </a:t>
            </a:r>
            <a:r>
              <a:rPr lang="el-GR" sz="2900" dirty="0">
                <a:latin typeface="+mj-lt"/>
              </a:rPr>
              <a:t>= </a:t>
            </a:r>
            <a:r>
              <a:rPr lang="hr-HR" sz="2900" dirty="0">
                <a:latin typeface="+mj-lt"/>
              </a:rPr>
              <a:t>2</a:t>
            </a:r>
            <a:r>
              <a:rPr lang="el-GR" sz="2900" dirty="0"/>
              <a:t> ∙ </a:t>
            </a:r>
            <a:r>
              <a:rPr lang="hr-HR" sz="2900" dirty="0"/>
              <a:t>3√2</a:t>
            </a:r>
            <a:r>
              <a:rPr lang="el-GR" sz="2900" dirty="0"/>
              <a:t> ∙ π</a:t>
            </a:r>
            <a:r>
              <a:rPr lang="hr-HR" sz="2900" dirty="0"/>
              <a:t> </a:t>
            </a:r>
            <a:r>
              <a:rPr lang="el-GR" sz="2900" dirty="0"/>
              <a:t>∙</a:t>
            </a:r>
            <a:r>
              <a:rPr lang="hr-HR" sz="2900" dirty="0"/>
              <a:t> √2</a:t>
            </a:r>
            <a:endParaRPr lang="el-GR" sz="2900" dirty="0"/>
          </a:p>
          <a:p>
            <a:r>
              <a:rPr lang="hr-HR" sz="2900" i="1" dirty="0">
                <a:latin typeface="+mj-lt"/>
              </a:rPr>
              <a:t>P </a:t>
            </a:r>
            <a:r>
              <a:rPr lang="hr-HR" sz="2900" dirty="0">
                <a:latin typeface="+mj-lt"/>
              </a:rPr>
              <a:t>= 6 ∙ 2</a:t>
            </a:r>
            <a:r>
              <a:rPr lang="el-GR" sz="2900" dirty="0"/>
              <a:t>π</a:t>
            </a:r>
          </a:p>
          <a:p>
            <a:r>
              <a:rPr lang="hr-HR" sz="2900" i="1" dirty="0">
                <a:latin typeface="+mj-lt"/>
              </a:rPr>
              <a:t>P </a:t>
            </a:r>
            <a:r>
              <a:rPr lang="hr-HR" sz="2900" dirty="0">
                <a:latin typeface="+mj-lt"/>
              </a:rPr>
              <a:t>= 12</a:t>
            </a:r>
            <a:r>
              <a:rPr lang="el-GR" sz="2900" dirty="0"/>
              <a:t>π</a:t>
            </a:r>
            <a:r>
              <a:rPr lang="el-GR" sz="2900" dirty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cm</a:t>
            </a:r>
            <a:r>
              <a:rPr lang="hr-HR" sz="2900" baseline="30000" dirty="0">
                <a:latin typeface="+mj-lt"/>
              </a:rPr>
              <a:t>2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362928" y="3489609"/>
            <a:ext cx="202010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dirty="0">
                <a:latin typeface="+mj-lt"/>
              </a:rPr>
              <a:t>O = 2B + P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381902" y="4028218"/>
            <a:ext cx="303320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dirty="0">
                <a:latin typeface="+mj-lt"/>
              </a:rPr>
              <a:t>O = 2∙ 18</a:t>
            </a:r>
            <a:r>
              <a:rPr lang="el-GR" sz="2900" dirty="0"/>
              <a:t>π</a:t>
            </a:r>
            <a:r>
              <a:rPr lang="el-GR" sz="2900" dirty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+ 12</a:t>
            </a:r>
            <a:r>
              <a:rPr lang="el-GR" sz="2900" dirty="0"/>
              <a:t>π</a:t>
            </a:r>
            <a:r>
              <a:rPr lang="el-GR" sz="2900" dirty="0">
                <a:latin typeface="+mj-lt"/>
              </a:rPr>
              <a:t> </a:t>
            </a:r>
            <a:endParaRPr lang="hr-HR" sz="2900" dirty="0">
              <a:latin typeface="+mj-lt"/>
            </a:endParaRPr>
          </a:p>
          <a:p>
            <a:r>
              <a:rPr lang="hr-HR" sz="2900" dirty="0">
                <a:latin typeface="+mj-lt"/>
              </a:rPr>
              <a:t>O = 36</a:t>
            </a:r>
            <a:r>
              <a:rPr lang="el-GR" sz="2900" dirty="0"/>
              <a:t>π</a:t>
            </a:r>
            <a:r>
              <a:rPr lang="el-GR" sz="2900" dirty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+ 12</a:t>
            </a:r>
            <a:r>
              <a:rPr lang="el-GR" sz="2900" dirty="0"/>
              <a:t>π</a:t>
            </a:r>
            <a:r>
              <a:rPr lang="el-GR" sz="2900" dirty="0">
                <a:latin typeface="+mj-lt"/>
              </a:rPr>
              <a:t> </a:t>
            </a:r>
            <a:endParaRPr lang="hr-HR" sz="2900" dirty="0">
              <a:latin typeface="+mj-lt"/>
            </a:endParaRPr>
          </a:p>
          <a:p>
            <a:r>
              <a:rPr lang="hr-HR" sz="2900" dirty="0">
                <a:latin typeface="+mj-lt"/>
              </a:rPr>
              <a:t>O = 48</a:t>
            </a:r>
            <a:r>
              <a:rPr lang="el-GR" sz="2900" dirty="0"/>
              <a:t>π</a:t>
            </a:r>
            <a:r>
              <a:rPr lang="hr-HR" sz="2900" dirty="0"/>
              <a:t> </a:t>
            </a:r>
            <a:r>
              <a:rPr lang="hr-HR" sz="2900" dirty="0">
                <a:latin typeface="+mj-lt"/>
              </a:rPr>
              <a:t>cm</a:t>
            </a:r>
            <a:r>
              <a:rPr lang="hr-HR" sz="2900" baseline="30000" dirty="0">
                <a:latin typeface="+mj-lt"/>
              </a:rPr>
              <a:t>2 </a:t>
            </a:r>
            <a:r>
              <a:rPr lang="el-GR" sz="2900" baseline="30000" dirty="0">
                <a:latin typeface="+mj-lt"/>
              </a:rPr>
              <a:t> </a:t>
            </a:r>
            <a:endParaRPr lang="hr-HR" sz="2900" baseline="30000" dirty="0">
              <a:latin typeface="+mj-lt"/>
            </a:endParaRPr>
          </a:p>
          <a:p>
            <a:endParaRPr lang="hr-HR" sz="2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761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Pokus 2.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106234" y="2707029"/>
            <a:ext cx="5876714" cy="3890323"/>
          </a:xfrm>
        </p:spPr>
        <p:txBody>
          <a:bodyPr>
            <a:normAutofit/>
          </a:bodyPr>
          <a:lstStyle/>
          <a:p>
            <a:r>
              <a:rPr lang="hr-HR" dirty="0"/>
              <a:t>Potrebna je čaša oblika valjka visine manje od 10 cm i kalupi za oblikovanje tijesta u obliku valjka visine najmanje 1 cm i s bazom sukladnom bazi čaše te neka smjesa (plastelin, tijesto, </a:t>
            </a:r>
            <a:r>
              <a:rPr lang="hr-HR" dirty="0" err="1"/>
              <a:t>biskvit..</a:t>
            </a:r>
            <a:r>
              <a:rPr lang="hr-HR" dirty="0"/>
              <a:t>.) od koje se mogu oblikovati </a:t>
            </a:r>
            <a:r>
              <a:rPr lang="hr-HR" i="1" dirty="0"/>
              <a:t>kolači </a:t>
            </a:r>
            <a:r>
              <a:rPr lang="hr-HR" dirty="0"/>
              <a:t>debljine 1 cm.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3960439" cy="145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207" y="711759"/>
            <a:ext cx="3513793" cy="1995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948" y="2707029"/>
            <a:ext cx="3161052" cy="391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7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jeni pravokutnik 11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2791678" y="1970219"/>
            <a:ext cx="6333100" cy="1746813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Obujam valjka </a:t>
            </a:r>
            <a:r>
              <a:rPr lang="hr-HR" dirty="0">
                <a:solidFill>
                  <a:srgbClr val="FF0000"/>
                </a:solidFill>
              </a:rPr>
              <a:t>jednak je umnošku površine baze i duljine visine valjka.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10" name="Elipsa 9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Kružna strelica 10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7" name="TekstniOkvir 16"/>
          <p:cNvSpPr txBox="1"/>
          <p:nvPr/>
        </p:nvSpPr>
        <p:spPr>
          <a:xfrm>
            <a:off x="4776146" y="5006977"/>
            <a:ext cx="21602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V = r</a:t>
            </a:r>
            <a:r>
              <a:rPr lang="hr-HR" sz="35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l-GR" sz="3500" b="1" dirty="0">
                <a:solidFill>
                  <a:srgbClr val="FF0000"/>
                </a:solidFill>
              </a:rPr>
              <a:t>π∙</a:t>
            </a:r>
            <a:r>
              <a:rPr lang="hr-HR" sz="3500" b="1" dirty="0">
                <a:solidFill>
                  <a:srgbClr val="FF0000"/>
                </a:solidFill>
              </a:rPr>
              <a:t> </a:t>
            </a:r>
            <a:r>
              <a:rPr lang="hr-HR" sz="3500" b="1" dirty="0">
                <a:solidFill>
                  <a:srgbClr val="FF0000"/>
                </a:solidFill>
                <a:latin typeface="+mj-lt"/>
              </a:rPr>
              <a:t>h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4770342" y="3503126"/>
            <a:ext cx="1908212" cy="630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V = B∙h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4770342" y="4365104"/>
            <a:ext cx="18112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>
                <a:solidFill>
                  <a:srgbClr val="FF0000"/>
                </a:solidFill>
                <a:latin typeface="+mj-lt"/>
              </a:rPr>
              <a:t>B = r</a:t>
            </a:r>
            <a:r>
              <a:rPr lang="hr-HR" sz="35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l-GR" sz="3500" b="1" dirty="0">
                <a:solidFill>
                  <a:srgbClr val="FF0000"/>
                </a:solidFill>
              </a:rPr>
              <a:t>π</a:t>
            </a:r>
            <a:endParaRPr lang="hr-HR" sz="35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64" y="2119963"/>
            <a:ext cx="2566814" cy="402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44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2. Izračunaj oplošje i obujam valjka ako mu je duljina polumjera baze 5 cm, a duljina visine 12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28800"/>
            <a:ext cx="1754848" cy="275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1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554</TotalTime>
  <Words>508</Words>
  <Application>Microsoft Office PowerPoint</Application>
  <PresentationFormat>Prikaz na zaslonu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alfa_plava_2014</vt:lpstr>
      <vt:lpstr>Oplošje i obujam valjka</vt:lpstr>
      <vt:lpstr>Ponovimo!  Pokraj istinite tvrdnje zaokruži slovo T, a pokraj neistinite N.</vt:lpstr>
      <vt:lpstr>Pokus 1.</vt:lpstr>
      <vt:lpstr>UPAMTI</vt:lpstr>
      <vt:lpstr>1. Dopuni tablicu.</vt:lpstr>
      <vt:lpstr>Primjer 1. Izračunaj oplošje valjka kojemu je promjer baze dug 6√2 cm, a duljina visine valjka iznosi √2 cm.</vt:lpstr>
      <vt:lpstr>Pokus 2.</vt:lpstr>
      <vt:lpstr>UPAMTI</vt:lpstr>
      <vt:lpstr>2. Izračunaj oplošje i obujam valjka ako mu je duljina polumjera baze 5 cm, a duljina visine 12 cm.</vt:lpstr>
      <vt:lpstr>3. Izračunaj oplošje i obujam valjka ako su mu zadane duljina polumjera baze i duljina visine:</vt:lpstr>
      <vt:lpstr>4. Izračunaj oplošje i obujam valjka promjera baze duljine d = 2 dm i duljina visine h = 0.5 m.</vt:lpstr>
      <vt:lpstr>5. Površina baze uspravnog valjka iznosi 144π cm2, a duljina visine 1 dm. Izračunaj oplošje i obujam tog valjka.</vt:lpstr>
      <vt:lpstr></vt:lpstr>
      <vt:lpstr>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Valjak</dc:title>
  <dc:creator>Marija</dc:creator>
  <cp:lastModifiedBy>Marija Požgajec</cp:lastModifiedBy>
  <cp:revision>55</cp:revision>
  <cp:lastPrinted>2014-07-11T16:18:27Z</cp:lastPrinted>
  <dcterms:created xsi:type="dcterms:W3CDTF">2014-07-11T13:18:03Z</dcterms:created>
  <dcterms:modified xsi:type="dcterms:W3CDTF">2020-06-07T19:37:27Z</dcterms:modified>
</cp:coreProperties>
</file>