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0" r:id="rId4"/>
    <p:sldId id="259" r:id="rId5"/>
    <p:sldId id="260" r:id="rId6"/>
    <p:sldId id="258" r:id="rId7"/>
    <p:sldId id="271" r:id="rId8"/>
    <p:sldId id="272" r:id="rId9"/>
    <p:sldId id="263" r:id="rId10"/>
    <p:sldId id="274" r:id="rId11"/>
    <p:sldId id="262" r:id="rId12"/>
    <p:sldId id="275" r:id="rId13"/>
    <p:sldId id="265" r:id="rId14"/>
    <p:sldId id="266" r:id="rId15"/>
    <p:sldId id="276" r:id="rId16"/>
    <p:sldId id="284" r:id="rId17"/>
    <p:sldId id="277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D6C4-803E-48AC-81A7-B4B9D9ED459D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2965-9F26-4356-A165-FE49E90CCA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65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2965-9F26-4356-A165-FE49E90CCA5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5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2965-9F26-4356-A165-FE49E90CCA5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2965-9F26-4356-A165-FE49E90CCA5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5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utnik 8"/>
          <p:cNvSpPr/>
          <p:nvPr/>
        </p:nvSpPr>
        <p:spPr>
          <a:xfrm>
            <a:off x="0" y="0"/>
            <a:ext cx="9144000" cy="1484784"/>
          </a:xfrm>
          <a:prstGeom prst="roundRect">
            <a:avLst/>
          </a:prstGeom>
          <a:solidFill>
            <a:srgbClr val="535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7604" y="508518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-2" y="908720"/>
            <a:ext cx="9143999" cy="3717032"/>
          </a:xfrm>
          <a:prstGeom prst="roundRect">
            <a:avLst>
              <a:gd name="adj" fmla="val 71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68600" y="2191172"/>
            <a:ext cx="8406797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8599" y="2164121"/>
            <a:ext cx="8406797" cy="1594853"/>
          </a:xfrm>
          <a:noFill/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" y="174989"/>
            <a:ext cx="747275" cy="5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942-5555-4BC4-8167-934FBD149AFB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052-D2F9-4182-9D84-B43F04A957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966942-5555-4BC4-8167-934FBD149AFB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E5052-D2F9-4182-9D84-B43F04A957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9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utnik 8"/>
          <p:cNvSpPr/>
          <p:nvPr/>
        </p:nvSpPr>
        <p:spPr>
          <a:xfrm>
            <a:off x="0" y="0"/>
            <a:ext cx="9144000" cy="14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err="1"/>
              <a:t>edite</a:t>
            </a:r>
            <a:r>
              <a:rPr lang="hr-HR" dirty="0"/>
              <a:t> stilove teksta matrice</a:t>
            </a:r>
          </a:p>
          <a:p>
            <a:pPr lvl="1"/>
            <a:r>
              <a:rPr lang="hr-HR" dirty="0"/>
              <a:t>Druga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6942-5555-4BC4-8167-934FBD149AFB}" type="datetimeFigureOut">
              <a:rPr lang="hr-HR" smtClean="0"/>
              <a:t>8.6.2020.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5052-D2F9-4182-9D84-B43F04A957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None/>
        <a:defRPr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9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Stožac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6511"/>
            <a:ext cx="3015835" cy="33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4040"/>
            <a:ext cx="1440160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1397157" cy="18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Primjer 1. Izračunaj duljinu izvodnice stošca kojemu duljina polumjera baze iznosi 3 cm, a duljina visine stošca 4 cm.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1628798"/>
            <a:ext cx="4038600" cy="501946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r = 3 cm </a:t>
            </a:r>
          </a:p>
          <a:p>
            <a:r>
              <a:rPr lang="hr-HR" u="sng" dirty="0">
                <a:solidFill>
                  <a:schemeClr val="bg2">
                    <a:lumMod val="10000"/>
                  </a:schemeClr>
                </a:solidFill>
              </a:rPr>
              <a:t>h = 4 cm </a:t>
            </a: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s=?</a:t>
            </a: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=h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+ r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= 4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+ 3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= 16+ 9</a:t>
            </a: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hr-H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= 25</a:t>
            </a: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 =5 cm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Akcijski gumb: Prilagođeno 4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75033" cy="35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475656" y="4797152"/>
            <a:ext cx="4908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latin typeface="+mj-lt"/>
              </a:rPr>
              <a:t>/</a:t>
            </a:r>
            <a:r>
              <a:rPr lang="hr-HR" sz="29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691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Primjer 2. Izračunaj opseg i površinu osnog presjeka stošca kojemu je zadana duljina visine i duljina polumjera baze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1628798"/>
            <a:ext cx="4038600" cy="5019464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5" name="Akcijski gumb: Prilagođeno 4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13" y="3864477"/>
            <a:ext cx="23221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71949"/>
              </p:ext>
            </p:extLst>
          </p:nvPr>
        </p:nvGraphicFramePr>
        <p:xfrm>
          <a:off x="179512" y="1556793"/>
          <a:ext cx="1584176" cy="23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Jednadžba" r:id="rId5" imgW="672840" imgH="1193760" progId="Equation.3">
                  <p:embed/>
                </p:oleObj>
              </mc:Choice>
              <mc:Fallback>
                <p:oleObj name="Jednadžba" r:id="rId5" imgW="672840" imgH="119376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3"/>
                        <a:ext cx="1584176" cy="23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62975"/>
              </p:ext>
            </p:extLst>
          </p:nvPr>
        </p:nvGraphicFramePr>
        <p:xfrm>
          <a:off x="2227941" y="1618069"/>
          <a:ext cx="3096344" cy="232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Jednadžba" r:id="rId7" imgW="1155600" imgH="1130040" progId="Equation.3">
                  <p:embed/>
                </p:oleObj>
              </mc:Choice>
              <mc:Fallback>
                <p:oleObj name="Jednadžba" r:id="rId7" imgW="1155600" imgH="113004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941" y="1618069"/>
                        <a:ext cx="3096344" cy="2322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85500"/>
              </p:ext>
            </p:extLst>
          </p:nvPr>
        </p:nvGraphicFramePr>
        <p:xfrm>
          <a:off x="5546098" y="1628800"/>
          <a:ext cx="243681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Jednadžba" r:id="rId9" imgW="888840" imgH="1257120" progId="Equation.3">
                  <p:embed/>
                </p:oleObj>
              </mc:Choice>
              <mc:Fallback>
                <p:oleObj name="Jednadžba" r:id="rId9" imgW="888840" imgH="125712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98" y="1628800"/>
                        <a:ext cx="2436812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38375"/>
              </p:ext>
            </p:extLst>
          </p:nvPr>
        </p:nvGraphicFramePr>
        <p:xfrm>
          <a:off x="233983" y="4233753"/>
          <a:ext cx="3552825" cy="236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Jednadžba" r:id="rId11" imgW="1295280" imgH="1206360" progId="Equation.3">
                  <p:embed/>
                </p:oleObj>
              </mc:Choice>
              <mc:Fallback>
                <p:oleObj name="Jednadžba" r:id="rId11" imgW="1295280" imgH="120636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83" y="4233753"/>
                        <a:ext cx="3552825" cy="2368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51912"/>
              </p:ext>
            </p:extLst>
          </p:nvPr>
        </p:nvGraphicFramePr>
        <p:xfrm>
          <a:off x="6120699" y="4077072"/>
          <a:ext cx="2741563" cy="16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Jednadžba" r:id="rId13" imgW="1054080" imgH="812520" progId="Equation.3">
                  <p:embed/>
                </p:oleObj>
              </mc:Choice>
              <mc:Fallback>
                <p:oleObj name="Jednadžba" r:id="rId13" imgW="1054080" imgH="81252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699" y="4077072"/>
                        <a:ext cx="2741563" cy="16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2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2.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347864" cy="28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1678650"/>
            <a:ext cx="6131024" cy="4997152"/>
          </a:xfrm>
        </p:spPr>
        <p:txBody>
          <a:bodyPr>
            <a:normAutofit/>
          </a:bodyPr>
          <a:lstStyle/>
          <a:p>
            <a:r>
              <a:rPr lang="hr-HR" dirty="0"/>
              <a:t>Potreban ti je ukrasni šeširić oblika stošca i tanji karton. </a:t>
            </a:r>
          </a:p>
          <a:p>
            <a:r>
              <a:rPr lang="pl-PL" dirty="0"/>
              <a:t>Najprije šeširiću napravi </a:t>
            </a:r>
            <a:r>
              <a:rPr lang="pl-PL" i="1" dirty="0"/>
              <a:t>poklopac </a:t>
            </a:r>
            <a:r>
              <a:rPr lang="pl-PL" dirty="0"/>
              <a:t>od kartona:izmjeri promjer i izreži od kartona krug s tim </a:t>
            </a:r>
            <a:r>
              <a:rPr lang="hr-HR" dirty="0"/>
              <a:t>promjerom. Razreži šeširić po izvodnici stošca.</a:t>
            </a:r>
          </a:p>
          <a:p>
            <a:r>
              <a:rPr lang="hr-HR" dirty="0"/>
              <a:t>Razvij plašt stošca (šeširića) u ravninu, a poklopac napravljen od kartona prilijepi uz zakrivljeni rub plašta.</a:t>
            </a:r>
          </a:p>
        </p:txBody>
      </p:sp>
    </p:spTree>
    <p:extLst>
      <p:ext uri="{BB962C8B-B14F-4D97-AF65-F5344CB8AC3E}">
        <p14:creationId xmlns:p14="http://schemas.microsoft.com/office/powerpoint/2010/main" val="10453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76584"/>
            <a:ext cx="8568952" cy="214044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Mreža uspravnog stošca </a:t>
            </a:r>
            <a:r>
              <a:rPr lang="hr-HR" sz="2800" dirty="0">
                <a:solidFill>
                  <a:srgbClr val="FF0000"/>
                </a:solidFill>
              </a:rPr>
              <a:t>sastoji se od jednog kruga polumjera duljine </a:t>
            </a:r>
            <a:r>
              <a:rPr lang="hr-HR" sz="2800" i="1" dirty="0">
                <a:solidFill>
                  <a:srgbClr val="FF0000"/>
                </a:solidFill>
              </a:rPr>
              <a:t>r </a:t>
            </a:r>
            <a:r>
              <a:rPr lang="hr-HR" sz="2800" dirty="0">
                <a:solidFill>
                  <a:srgbClr val="FF0000"/>
                </a:solidFill>
              </a:rPr>
              <a:t>i kružnog isječka polumjera duljine </a:t>
            </a:r>
            <a:r>
              <a:rPr lang="hr-HR" sz="2800" i="1" dirty="0">
                <a:solidFill>
                  <a:srgbClr val="FF0000"/>
                </a:solidFill>
              </a:rPr>
              <a:t>s</a:t>
            </a:r>
            <a:r>
              <a:rPr lang="hr-HR" sz="2800" dirty="0">
                <a:solidFill>
                  <a:srgbClr val="FF0000"/>
                </a:solidFill>
              </a:rPr>
              <a:t>, pri čemu je duljina pripadajućeg kružnog luka jednaka opsegu baze.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3389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vi-VN" dirty="0"/>
              <a:t>Među predmetima na slici pronađi </a:t>
            </a:r>
            <a:r>
              <a:rPr lang="hr-HR" dirty="0"/>
              <a:t>stošce</a:t>
            </a:r>
            <a:r>
              <a:rPr lang="vi-VN" dirty="0"/>
              <a:t>.</a:t>
            </a:r>
            <a:endParaRPr lang="hr-H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65416" y="2030740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a) 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223043" y="2052249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b) 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016510" y="2052248"/>
            <a:ext cx="5966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c) 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7020271" y="2052277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d) 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051720" y="4327525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e) 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891423" y="4327524"/>
            <a:ext cx="5132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f) </a:t>
            </a:r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6" y="2463113"/>
            <a:ext cx="1371935" cy="148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98" y="2463113"/>
            <a:ext cx="1466289" cy="18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2" y="2444135"/>
            <a:ext cx="1885931" cy="16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569349"/>
            <a:ext cx="1483122" cy="227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98" y="4147947"/>
            <a:ext cx="623357" cy="25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28" y="4327524"/>
            <a:ext cx="1993681" cy="23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2. Izračunaj duljinu izvodnice uspravnog stošca ako su zadane duljina polumjera baze i duljina visine: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a) r = 3 cm</a:t>
            </a:r>
          </a:p>
          <a:p>
            <a:r>
              <a:rPr lang="hr-HR" dirty="0"/>
              <a:t>    h = 4 cm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b) r = 2√2 cm</a:t>
            </a:r>
          </a:p>
          <a:p>
            <a:r>
              <a:rPr lang="hr-HR" dirty="0"/>
              <a:t>    h = 2√3 cm</a:t>
            </a:r>
          </a:p>
        </p:txBody>
      </p:sp>
    </p:spTree>
    <p:extLst>
      <p:ext uri="{BB962C8B-B14F-4D97-AF65-F5344CB8AC3E}">
        <p14:creationId xmlns:p14="http://schemas.microsoft.com/office/powerpoint/2010/main" val="295004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Oplošje stošca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27660" y="2238387"/>
          <a:ext cx="1868076" cy="101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Jednadžba" r:id="rId3" imgW="698400" imgH="393480" progId="Equation.3">
                  <p:embed/>
                </p:oleObj>
              </mc:Choice>
              <mc:Fallback>
                <p:oleObj name="Jednadžba" r:id="rId3" imgW="698400" imgH="3934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" y="2238387"/>
                        <a:ext cx="1868076" cy="1016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10418" y="3284984"/>
          <a:ext cx="1896225" cy="49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Jednadžba" r:id="rId5" imgW="507960" imgH="177480" progId="Equation.3">
                  <p:embed/>
                </p:oleObj>
              </mc:Choice>
              <mc:Fallback>
                <p:oleObj name="Jednadžba" r:id="rId5" imgW="507960" imgH="1774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18" y="3284984"/>
                        <a:ext cx="1896225" cy="496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avni poveznik 6"/>
          <p:cNvCxnSpPr/>
          <p:nvPr/>
        </p:nvCxnSpPr>
        <p:spPr>
          <a:xfrm flipV="1">
            <a:off x="1477645" y="2238387"/>
            <a:ext cx="238230" cy="351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1477645" y="2862962"/>
            <a:ext cx="357345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49970" y="4631211"/>
          <a:ext cx="1617122" cy="55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Jednadžba" r:id="rId7" imgW="520560" imgH="203040" progId="Equation.3">
                  <p:embed/>
                </p:oleObj>
              </mc:Choice>
              <mc:Fallback>
                <p:oleObj name="Jednadžba" r:id="rId7" imgW="520560" imgH="2030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70" y="4631211"/>
                        <a:ext cx="1617122" cy="552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niOkvir 12"/>
          <p:cNvSpPr txBox="1"/>
          <p:nvPr/>
        </p:nvSpPr>
        <p:spPr>
          <a:xfrm>
            <a:off x="301064" y="1699778"/>
            <a:ext cx="282962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Površina plašta: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31" y="1686005"/>
            <a:ext cx="5997345" cy="493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286959" y="4077072"/>
            <a:ext cx="264367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Površina baze: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5119678" y="4501569"/>
          <a:ext cx="1441770" cy="43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Jednadžba" r:id="rId10" imgW="507960" imgH="177480" progId="Equation.3">
                  <p:embed/>
                </p:oleObj>
              </mc:Choice>
              <mc:Fallback>
                <p:oleObj name="Jednadžba" r:id="rId10" imgW="507960" imgH="177480" progId="Equation.3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78" y="4501569"/>
                        <a:ext cx="1441770" cy="43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6876256" y="2773734"/>
          <a:ext cx="1518588" cy="5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Jednadžba" r:id="rId12" imgW="520560" imgH="203040" progId="Equation.3">
                  <p:embed/>
                </p:oleObj>
              </mc:Choice>
              <mc:Fallback>
                <p:oleObj name="Jednadžba" r:id="rId12" imgW="520560" imgH="203040" progId="Equation.3">
                  <p:embed/>
                  <p:pic>
                    <p:nvPicPr>
                      <p:cNvPr id="19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773734"/>
                        <a:ext cx="1518588" cy="518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55" y="1576584"/>
            <a:ext cx="243092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2692896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Oplošje stošca </a:t>
            </a:r>
            <a:r>
              <a:rPr lang="pl-PL" sz="2800" dirty="0">
                <a:solidFill>
                  <a:srgbClr val="FF0000"/>
                </a:solidFill>
              </a:rPr>
              <a:t>jednako je zbroju površina baze i plašta stošca.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 = B + P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B=r</a:t>
            </a:r>
            <a:r>
              <a:rPr lang="hr-HR" sz="2800" b="1" baseline="30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hr-HR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površina baze stošca</a:t>
            </a:r>
            <a:endParaRPr lang="hr-HR" sz="2800" dirty="0">
              <a:solidFill>
                <a:srgbClr val="FF0000"/>
              </a:solidFill>
              <a:latin typeface="+mn-lt"/>
            </a:endParaRPr>
          </a:p>
          <a:p>
            <a:r>
              <a:rPr lang="hr-HR" sz="2800" b="1" dirty="0">
                <a:solidFill>
                  <a:srgbClr val="FF0000"/>
                </a:solidFill>
              </a:rPr>
              <a:t>P=r</a:t>
            </a:r>
            <a:r>
              <a:rPr lang="el-GR" sz="28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hr-HR" sz="2800" b="1" dirty="0">
                <a:solidFill>
                  <a:srgbClr val="FF0000"/>
                </a:solidFill>
              </a:rPr>
              <a:t>s  </a:t>
            </a:r>
            <a:r>
              <a:rPr lang="hr-HR" sz="2800" dirty="0">
                <a:solidFill>
                  <a:srgbClr val="FF0000"/>
                </a:solidFill>
              </a:rPr>
              <a:t>površina plašta stošca</a:t>
            </a:r>
          </a:p>
          <a:p>
            <a:endParaRPr lang="hr-H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95536" y="4240880"/>
            <a:ext cx="8706445" cy="261712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Uvrstimo li prije navedene izraze za </a:t>
            </a:r>
            <a:r>
              <a:rPr lang="hr-HR" sz="2800" i="1" dirty="0">
                <a:solidFill>
                  <a:srgbClr val="FF0000"/>
                </a:solidFill>
              </a:rPr>
              <a:t>B </a:t>
            </a:r>
            <a:r>
              <a:rPr lang="hr-HR" sz="2800" dirty="0">
                <a:solidFill>
                  <a:srgbClr val="FF0000"/>
                </a:solidFill>
              </a:rPr>
              <a:t>i </a:t>
            </a:r>
            <a:r>
              <a:rPr lang="hr-HR" sz="2800" i="1" dirty="0">
                <a:solidFill>
                  <a:srgbClr val="FF0000"/>
                </a:solidFill>
              </a:rPr>
              <a:t>P </a:t>
            </a:r>
            <a:r>
              <a:rPr lang="hr-HR" sz="2800" dirty="0">
                <a:solidFill>
                  <a:srgbClr val="FF0000"/>
                </a:solidFill>
              </a:rPr>
              <a:t>u formulu za oplošje, dobit ćemo </a:t>
            </a:r>
          </a:p>
          <a:p>
            <a:r>
              <a:rPr lang="hr-HR" sz="2800" i="1" dirty="0">
                <a:solidFill>
                  <a:srgbClr val="FF0000"/>
                </a:solidFill>
              </a:rPr>
              <a:t>O </a:t>
            </a:r>
            <a:r>
              <a:rPr lang="hr-HR" sz="2800" dirty="0">
                <a:solidFill>
                  <a:srgbClr val="FF0000"/>
                </a:solidFill>
              </a:rPr>
              <a:t>= </a:t>
            </a:r>
            <a:r>
              <a:rPr lang="hr-HR" sz="2800" i="1" dirty="0">
                <a:solidFill>
                  <a:srgbClr val="FF0000"/>
                </a:solidFill>
              </a:rPr>
              <a:t>r</a:t>
            </a:r>
            <a:r>
              <a:rPr lang="hr-HR" sz="2800" baseline="30000" dirty="0">
                <a:solidFill>
                  <a:srgbClr val="FF0000"/>
                </a:solidFill>
              </a:rPr>
              <a:t>2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π</a:t>
            </a:r>
            <a:r>
              <a:rPr lang="el-GR" sz="2800" dirty="0">
                <a:solidFill>
                  <a:srgbClr val="FF0000"/>
                </a:solidFill>
              </a:rPr>
              <a:t> + </a:t>
            </a:r>
            <a:r>
              <a:rPr lang="hr-HR" sz="2800" i="1" dirty="0">
                <a:solidFill>
                  <a:srgbClr val="FF0000"/>
                </a:solidFill>
              </a:rPr>
              <a:t>r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π</a:t>
            </a:r>
            <a:r>
              <a:rPr lang="hr-HR" sz="2800" i="1" dirty="0">
                <a:solidFill>
                  <a:srgbClr val="FF0000"/>
                </a:solidFill>
              </a:rPr>
              <a:t>s</a:t>
            </a:r>
          </a:p>
          <a:p>
            <a:r>
              <a:rPr lang="hr-HR" sz="2800" i="1" dirty="0">
                <a:solidFill>
                  <a:srgbClr val="FF0000"/>
                </a:solidFill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odakle nakon izlučivanja zajedničkog faktora slijedi: </a:t>
            </a:r>
          </a:p>
          <a:p>
            <a:r>
              <a:rPr lang="hr-HR" sz="2800" b="1" i="1" dirty="0">
                <a:solidFill>
                  <a:srgbClr val="FF0000"/>
                </a:solidFill>
              </a:rPr>
              <a:t>O = r</a:t>
            </a:r>
            <a:r>
              <a:rPr lang="el-GR" sz="28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el-GR" sz="2800" b="1" dirty="0">
                <a:solidFill>
                  <a:srgbClr val="FF0000"/>
                </a:solidFill>
              </a:rPr>
              <a:t>(</a:t>
            </a:r>
            <a:r>
              <a:rPr lang="hr-HR" sz="2800" b="1" i="1" dirty="0">
                <a:solidFill>
                  <a:srgbClr val="FF0000"/>
                </a:solidFill>
              </a:rPr>
              <a:t>r + s</a:t>
            </a:r>
            <a:r>
              <a:rPr lang="hr-HR" sz="2800" b="1" dirty="0">
                <a:solidFill>
                  <a:srgbClr val="FF0000"/>
                </a:solidFill>
              </a:rPr>
              <a:t>)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  <a:endParaRPr lang="hr-HR" sz="2800" b="1" dirty="0">
              <a:solidFill>
                <a:srgbClr val="FF000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Primjer 1. Izračunaj oplošje stošca s duljinom polumjera baze √3 cm i visinom stošca duljine </a:t>
            </a:r>
            <a:br>
              <a:rPr lang="hr-HR" dirty="0"/>
            </a:br>
            <a:r>
              <a:rPr lang="hr-HR" dirty="0"/>
              <a:t>√6 cm.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8531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r = √3 cm</a:t>
            </a:r>
          </a:p>
          <a:p>
            <a:r>
              <a:rPr lang="hr-HR" u="sng" dirty="0">
                <a:solidFill>
                  <a:schemeClr val="bg1">
                    <a:lumMod val="25000"/>
                  </a:schemeClr>
                </a:solidFill>
              </a:rPr>
              <a:t>h = √6 cm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O=?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O= B + P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O = 3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 + 3√3 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O = 3(1 + √3) 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cm</a:t>
            </a:r>
            <a:r>
              <a:rPr lang="hr-HR" baseline="30000" dirty="0">
                <a:solidFill>
                  <a:schemeClr val="bg1">
                    <a:lumMod val="25000"/>
                  </a:schemeClr>
                </a:solidFill>
              </a:rPr>
              <a:t>2</a:t>
            </a:r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endParaRPr lang="hr-H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43932" y="3931754"/>
            <a:ext cx="2790758" cy="22980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Površina baze: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B = r</a:t>
            </a:r>
            <a:r>
              <a:rPr lang="hr-HR" baseline="30000" dirty="0">
                <a:solidFill>
                  <a:schemeClr val="bg1">
                    <a:lumMod val="25000"/>
                  </a:schemeClr>
                </a:solidFill>
              </a:rPr>
              <a:t>2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endParaRPr lang="hr-HR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B =</a:t>
            </a:r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(√3 )</a:t>
            </a:r>
            <a:r>
              <a:rPr lang="hr-HR" sz="2800" baseline="30000" dirty="0">
                <a:solidFill>
                  <a:schemeClr val="bg1">
                    <a:lumMod val="25000"/>
                  </a:schemeClr>
                </a:solidFill>
              </a:rPr>
              <a:t>2 </a:t>
            </a:r>
            <a:r>
              <a:rPr lang="el-GR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endParaRPr lang="hr-HR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B = 3 </a:t>
            </a:r>
            <a:r>
              <a:rPr lang="el-GR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 cm</a:t>
            </a:r>
            <a:r>
              <a:rPr lang="hr-HR" sz="2800" baseline="30000" dirty="0">
                <a:solidFill>
                  <a:schemeClr val="bg1">
                    <a:lumMod val="25000"/>
                  </a:schemeClr>
                </a:solidFill>
              </a:rPr>
              <a:t>2</a:t>
            </a:r>
            <a:endParaRPr lang="hr-HR" sz="2800" dirty="0">
              <a:solidFill>
                <a:schemeClr val="bg1">
                  <a:lumMod val="25000"/>
                </a:schemeClr>
              </a:solidFill>
            </a:endParaRPr>
          </a:p>
          <a:p>
            <a:endParaRPr lang="hr-HR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hr-HR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03" y="1553116"/>
            <a:ext cx="213677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kcijski gumb: Prilagođeno 6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059832" y="1553116"/>
            <a:ext cx="30457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=h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+ r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endParaRPr lang="hr-HR" sz="29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=(</a:t>
            </a:r>
            <a:r>
              <a:rPr lang="hr-HR" sz="32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√6)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+ (</a:t>
            </a:r>
            <a:r>
              <a:rPr lang="hr-HR" sz="32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√</a:t>
            </a:r>
            <a:r>
              <a:rPr lang="hr-HR" sz="32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3</a:t>
            </a:r>
            <a:r>
              <a:rPr lang="hr-HR" sz="32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hr-HR" sz="3200" u="sng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)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endParaRPr lang="hr-HR" sz="29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= 6+ </a:t>
            </a:r>
            <a:r>
              <a:rPr lang="hr-HR" sz="29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3</a:t>
            </a:r>
            <a:endParaRPr lang="hr-HR" sz="29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</a:t>
            </a:r>
            <a:r>
              <a:rPr lang="hr-HR" sz="29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= </a:t>
            </a:r>
            <a:r>
              <a:rPr lang="hr-HR" sz="29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9 / √</a:t>
            </a:r>
          </a:p>
          <a:p>
            <a:r>
              <a:rPr lang="hr-HR" sz="2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 =3 cm</a:t>
            </a:r>
          </a:p>
        </p:txBody>
      </p:sp>
      <p:sp>
        <p:nvSpPr>
          <p:cNvPr id="10" name="Rezervirano mjesto sadržaja 3"/>
          <p:cNvSpPr txBox="1">
            <a:spLocks/>
          </p:cNvSpPr>
          <p:nvPr/>
        </p:nvSpPr>
        <p:spPr>
          <a:xfrm>
            <a:off x="6217384" y="3931754"/>
            <a:ext cx="2757904" cy="2298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None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Površina plašta: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P = r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s</a:t>
            </a:r>
          </a:p>
          <a:p>
            <a:r>
              <a:rPr lang="hr-HR" dirty="0">
                <a:solidFill>
                  <a:schemeClr val="bg1">
                    <a:lumMod val="25000"/>
                  </a:schemeClr>
                </a:solidFill>
              </a:rPr>
              <a:t>P =</a:t>
            </a:r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√3 ∙</a:t>
            </a:r>
            <a:r>
              <a:rPr lang="hr-HR" sz="2800" baseline="300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 ∙ 3</a:t>
            </a:r>
          </a:p>
          <a:p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P = 3√3 </a:t>
            </a:r>
            <a:r>
              <a:rPr lang="el-GR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π</a:t>
            </a:r>
            <a:r>
              <a:rPr lang="hr-HR" sz="2800" dirty="0">
                <a:solidFill>
                  <a:schemeClr val="bg1">
                    <a:lumMod val="25000"/>
                  </a:schemeClr>
                </a:solidFill>
              </a:rPr>
              <a:t> cm</a:t>
            </a:r>
            <a:r>
              <a:rPr lang="hr-HR" sz="2800" baseline="30000" dirty="0">
                <a:solidFill>
                  <a:schemeClr val="bg1">
                    <a:lumMod val="25000"/>
                  </a:schemeClr>
                </a:solidFill>
              </a:rPr>
              <a:t>2</a:t>
            </a:r>
            <a:endParaRPr lang="hr-HR" sz="2800" dirty="0">
              <a:solidFill>
                <a:schemeClr val="bg1">
                  <a:lumMod val="25000"/>
                </a:schemeClr>
              </a:solidFill>
            </a:endParaRPr>
          </a:p>
          <a:p>
            <a:endParaRPr lang="hr-HR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hr-HR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2.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6005" y="1556792"/>
            <a:ext cx="5636115" cy="53012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dirty="0" err="1"/>
              <a:t>Potrebna</a:t>
            </a:r>
            <a:r>
              <a:rPr lang="it-IT" dirty="0"/>
              <a:t> su ti tri </a:t>
            </a:r>
            <a:r>
              <a:rPr lang="it-IT" dirty="0" err="1"/>
              <a:t>korneta</a:t>
            </a:r>
            <a:r>
              <a:rPr lang="it-IT" dirty="0"/>
              <a:t> za </a:t>
            </a:r>
            <a:r>
              <a:rPr lang="it-IT" dirty="0" err="1"/>
              <a:t>sladoled</a:t>
            </a:r>
            <a:r>
              <a:rPr lang="hr-HR" dirty="0"/>
              <a:t> oblika stošca, čaša oblika valjka koja ima sukladnu bazu i jednaku visinu kao i korneti za sladoled.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Čašu napuni do vrha sladoledom.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Iz čaše prebaci sladoled u kornete.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Sva tri korneta napuni do vrha i čaša bi se trebala potpuno isprazniti.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dirty="0"/>
              <a:t>Pojedi sladoled! Dobar tek!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8398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64" y="1678398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2" y="1703024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14" y="1753979"/>
            <a:ext cx="1061991" cy="14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76" y="3220922"/>
            <a:ext cx="20285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69415" y="1796068"/>
            <a:ext cx="5364088" cy="504056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 slici je vulkan Vezuv pored grada Napulja u </a:t>
            </a:r>
            <a:r>
              <a:rPr lang="pl-PL" dirty="0"/>
              <a:t>Italiji. Najpoznatiji je po erupciji lave 79. godine p</a:t>
            </a:r>
            <a:r>
              <a:rPr lang="hr-HR" dirty="0" err="1"/>
              <a:t>oslije</a:t>
            </a:r>
            <a:r>
              <a:rPr lang="hr-HR" dirty="0"/>
              <a:t> Krista koja je uništila gradove Pompeje i </a:t>
            </a:r>
            <a:r>
              <a:rPr lang="hr-HR" dirty="0" err="1"/>
              <a:t>Herkulanej</a:t>
            </a:r>
            <a:r>
              <a:rPr lang="hr-HR" dirty="0"/>
              <a:t>. Otada je imao više erupcija i smatra se </a:t>
            </a:r>
            <a:r>
              <a:rPr lang="pl-PL" dirty="0"/>
              <a:t>jednim od opasnijih vulkana na svijetu. Pri erupciji </a:t>
            </a:r>
            <a:r>
              <a:rPr lang="it-IT" dirty="0"/>
              <a:t>se lava </a:t>
            </a:r>
            <a:r>
              <a:rPr lang="it-IT" dirty="0" err="1"/>
              <a:t>izlijeva</a:t>
            </a:r>
            <a:r>
              <a:rPr lang="it-IT" dirty="0"/>
              <a:t> </a:t>
            </a:r>
            <a:r>
              <a:rPr lang="it-IT" dirty="0" err="1"/>
              <a:t>podjednako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sve</a:t>
            </a:r>
            <a:r>
              <a:rPr lang="it-IT" dirty="0"/>
              <a:t> strane, </a:t>
            </a:r>
            <a:r>
              <a:rPr lang="it-IT" dirty="0" err="1"/>
              <a:t>slijeva</a:t>
            </a:r>
            <a:r>
              <a:rPr lang="it-IT" dirty="0"/>
              <a:t> se</a:t>
            </a:r>
            <a:r>
              <a:rPr lang="hr-HR" dirty="0"/>
              <a:t> niz padine vulkana i postupno se hladeći postaje </a:t>
            </a:r>
            <a:r>
              <a:rPr lang="pl-PL" dirty="0"/>
              <a:t>dio padine. To daje vulkanima karakterističan oblik </a:t>
            </a:r>
            <a:r>
              <a:rPr lang="hr-HR" dirty="0"/>
              <a:t>stošca.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2564904"/>
            <a:ext cx="3600400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Obujam stošca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2" y="2435644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1938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6" y="2486599"/>
            <a:ext cx="1065192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37554"/>
            <a:ext cx="1061991" cy="14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Križ 9"/>
          <p:cNvSpPr/>
          <p:nvPr/>
        </p:nvSpPr>
        <p:spPr>
          <a:xfrm>
            <a:off x="2421259" y="2906561"/>
            <a:ext cx="587316" cy="576064"/>
          </a:xfrm>
          <a:prstGeom prst="plus">
            <a:avLst>
              <a:gd name="adj" fmla="val 4730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Križ 10"/>
          <p:cNvSpPr/>
          <p:nvPr/>
        </p:nvSpPr>
        <p:spPr>
          <a:xfrm>
            <a:off x="4730875" y="2906561"/>
            <a:ext cx="587316" cy="576064"/>
          </a:xfrm>
          <a:prstGeom prst="plus">
            <a:avLst>
              <a:gd name="adj" fmla="val 4730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 11"/>
          <p:cNvSpPr/>
          <p:nvPr/>
        </p:nvSpPr>
        <p:spPr>
          <a:xfrm>
            <a:off x="6588224" y="2957516"/>
            <a:ext cx="1008112" cy="720080"/>
          </a:xfrm>
          <a:prstGeom prst="mathEqual">
            <a:avLst>
              <a:gd name="adj1" fmla="val 4461"/>
              <a:gd name="adj2" fmla="val 14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3181794" y="4149080"/>
          <a:ext cx="2136397" cy="130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Jednadžba" r:id="rId5" imgW="622080" imgH="393480" progId="Equation.3">
                  <p:embed/>
                </p:oleObj>
              </mc:Choice>
              <mc:Fallback>
                <p:oleObj name="Jednadžba" r:id="rId5" imgW="622080" imgH="39348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794" y="4149080"/>
                        <a:ext cx="2136397" cy="13046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8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76584"/>
            <a:ext cx="8568952" cy="214044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Obujam stošca </a:t>
            </a:r>
            <a:r>
              <a:rPr lang="hr-HR" sz="2800" dirty="0">
                <a:solidFill>
                  <a:srgbClr val="FF0000"/>
                </a:solidFill>
              </a:rPr>
              <a:t>jednak je trećini umnoška površine baze i duljine visine.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203848" y="2708920"/>
          <a:ext cx="213677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Jednadžba" r:id="rId3" imgW="622080" imgH="393480" progId="Equation.3">
                  <p:embed/>
                </p:oleObj>
              </mc:Choice>
              <mc:Fallback>
                <p:oleObj name="Jednadžba" r:id="rId3" imgW="622080" imgH="3934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08920"/>
                        <a:ext cx="2136775" cy="1303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081338" y="4467225"/>
          <a:ext cx="252888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Jednadžba" r:id="rId5" imgW="736560" imgH="419040" progId="Equation.3">
                  <p:embed/>
                </p:oleObj>
              </mc:Choice>
              <mc:Fallback>
                <p:oleObj name="Jednadžba" r:id="rId5" imgW="736560" imgH="41904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467225"/>
                        <a:ext cx="2528887" cy="1387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9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ični oblačić 13"/>
          <p:cNvSpPr/>
          <p:nvPr/>
        </p:nvSpPr>
        <p:spPr>
          <a:xfrm>
            <a:off x="6228184" y="3645024"/>
            <a:ext cx="2996229" cy="2520280"/>
          </a:xfrm>
          <a:prstGeom prst="cloudCallout">
            <a:avLst>
              <a:gd name="adj1" fmla="val -139085"/>
              <a:gd name="adj2" fmla="val 3542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Primjer 2. </a:t>
            </a:r>
            <a:r>
              <a:rPr lang="pl-PL" dirty="0"/>
              <a:t>Izračunaj obujam stošca kojemu je zadano: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1628798"/>
            <a:ext cx="4038600" cy="5019464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5" name="Akcijski gumb: Prilagođeno 4">
            <a:hlinkClick r:id="" action="ppaction://noaction" highlightClick="1"/>
          </p:cNvPr>
          <p:cNvSpPr/>
          <p:nvPr/>
        </p:nvSpPr>
        <p:spPr>
          <a:xfrm>
            <a:off x="7596336" y="6381328"/>
            <a:ext cx="1547664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latin typeface="+mj-lt"/>
              </a:rPr>
              <a:t>Rješenje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20" y="1556792"/>
            <a:ext cx="23221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84163" y="1657350"/>
          <a:ext cx="1551533" cy="24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Jednadžba" r:id="rId5" imgW="583920" imgH="1091880" progId="Equation.3">
                  <p:embed/>
                </p:oleObj>
              </mc:Choice>
              <mc:Fallback>
                <p:oleObj name="Jednadžba" r:id="rId5" imgW="583920" imgH="10918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657350"/>
                        <a:ext cx="1551533" cy="242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131839" y="1655676"/>
          <a:ext cx="2357995" cy="263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Jednadžba" r:id="rId7" imgW="774360" imgH="1130040" progId="Equation.3">
                  <p:embed/>
                </p:oleObj>
              </mc:Choice>
              <mc:Fallback>
                <p:oleObj name="Jednadžba" r:id="rId7" imgW="774360" imgH="113004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39" y="1655676"/>
                        <a:ext cx="2357995" cy="263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51520" y="4077072"/>
          <a:ext cx="363038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Jednadžba" r:id="rId9" imgW="1117440" imgH="990360" progId="Equation.3">
                  <p:embed/>
                </p:oleObj>
              </mc:Choice>
              <mc:Fallback>
                <p:oleObj name="Jednadžba" r:id="rId9" imgW="1117440" imgH="99036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77072"/>
                        <a:ext cx="3630381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211960" y="4662314"/>
          <a:ext cx="2508696" cy="185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Jednadžba" r:id="rId11" imgW="787320" imgH="812520" progId="Equation.3">
                  <p:embed/>
                </p:oleObj>
              </mc:Choice>
              <mc:Fallback>
                <p:oleObj name="Jednadžba" r:id="rId11" imgW="787320" imgH="81252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662314"/>
                        <a:ext cx="2508696" cy="1853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Ravni poveznik 12"/>
          <p:cNvCxnSpPr/>
          <p:nvPr/>
        </p:nvCxnSpPr>
        <p:spPr>
          <a:xfrm flipH="1">
            <a:off x="1259632" y="5589240"/>
            <a:ext cx="288033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H="1">
            <a:off x="2195736" y="5312939"/>
            <a:ext cx="288033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604322" y="4036008"/>
          <a:ext cx="246697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Jednadžba" r:id="rId13" imgW="774360" imgH="761760" progId="Equation.3">
                  <p:embed/>
                </p:oleObj>
              </mc:Choice>
              <mc:Fallback>
                <p:oleObj name="Jednadžba" r:id="rId13" imgW="774360" imgH="76176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322" y="4036008"/>
                        <a:ext cx="2466975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kcijski gumb: Pomoć 16">
            <a:hlinkClick r:id="" action="ppaction://noaction" highlightClick="1"/>
          </p:cNvPr>
          <p:cNvSpPr/>
          <p:nvPr/>
        </p:nvSpPr>
        <p:spPr>
          <a:xfrm>
            <a:off x="3347864" y="6381328"/>
            <a:ext cx="648072" cy="476672"/>
          </a:xfrm>
          <a:prstGeom prst="actionButtonHel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0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Pokus 1.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8640960" cy="4248472"/>
          </a:xfrm>
        </p:spPr>
        <p:txBody>
          <a:bodyPr>
            <a:noAutofit/>
          </a:bodyPr>
          <a:lstStyle/>
          <a:p>
            <a:r>
              <a:rPr lang="hr-HR" sz="2600" dirty="0"/>
              <a:t>Potreban ti je karton formata A4, stiropor debljine 1 cm za podlogu, krojačke pribadače s glavom, pletaća igla, malo plastelina te deblji konac ili tanja vuna.</a:t>
            </a:r>
          </a:p>
          <a:p>
            <a:r>
              <a:rPr lang="pl-PL" sz="2600" dirty="0"/>
              <a:t>Stiropor izreži u obliku </a:t>
            </a:r>
            <a:r>
              <a:rPr lang="pl-PL" sz="2600" i="1" dirty="0"/>
              <a:t>kruga </a:t>
            </a:r>
            <a:r>
              <a:rPr lang="pl-PL" sz="2600" dirty="0"/>
              <a:t>te u zakrivljeni </a:t>
            </a:r>
            <a:r>
              <a:rPr lang="hr-HR" sz="2600" dirty="0"/>
              <a:t>rub ravnomjerno zabodi pribadače, podjednako udaljene. Neka bude barem 12 pribadača. Tako pripremljen stiropor postavi na karton i u samo središte zabodi pletaću iglu. Na vrh igle stavi kuglicu plastelina. Sada od vrha igle, tj. plastelina nategni konac </a:t>
            </a:r>
            <a:r>
              <a:rPr lang="it-IT" sz="2600" dirty="0"/>
              <a:t>i </a:t>
            </a:r>
            <a:r>
              <a:rPr lang="it-IT" sz="2600" dirty="0" err="1"/>
              <a:t>omotaj</a:t>
            </a:r>
            <a:r>
              <a:rPr lang="it-IT" sz="2600" dirty="0"/>
              <a:t> </a:t>
            </a:r>
            <a:r>
              <a:rPr lang="it-IT" sz="2600" dirty="0" err="1"/>
              <a:t>ga</a:t>
            </a:r>
            <a:r>
              <a:rPr lang="it-IT" sz="2600" dirty="0"/>
              <a:t> </a:t>
            </a:r>
            <a:r>
              <a:rPr lang="it-IT" sz="2600" dirty="0" err="1"/>
              <a:t>oko</a:t>
            </a:r>
            <a:r>
              <a:rPr lang="it-IT" sz="2600" dirty="0"/>
              <a:t> </a:t>
            </a:r>
            <a:r>
              <a:rPr lang="it-IT" sz="2600" dirty="0" err="1"/>
              <a:t>glave</a:t>
            </a:r>
            <a:r>
              <a:rPr lang="it-IT" sz="2600" dirty="0"/>
              <a:t> </a:t>
            </a:r>
            <a:r>
              <a:rPr lang="it-IT" sz="2600" dirty="0" err="1"/>
              <a:t>pribadače</a:t>
            </a:r>
            <a:r>
              <a:rPr lang="it-IT" sz="2600" dirty="0"/>
              <a:t> </a:t>
            </a:r>
            <a:r>
              <a:rPr lang="it-IT" sz="2600" dirty="0" err="1"/>
              <a:t>na</a:t>
            </a:r>
            <a:r>
              <a:rPr lang="it-IT" sz="2600" dirty="0"/>
              <a:t> </a:t>
            </a:r>
            <a:r>
              <a:rPr lang="it-IT" sz="2600" dirty="0" err="1"/>
              <a:t>stiroporu</a:t>
            </a:r>
            <a:r>
              <a:rPr lang="it-IT" sz="2600" dirty="0"/>
              <a:t>. </a:t>
            </a:r>
            <a:r>
              <a:rPr lang="it-IT" sz="2600" dirty="0" err="1"/>
              <a:t>Učini</a:t>
            </a:r>
            <a:r>
              <a:rPr lang="it-IT" sz="2600" dirty="0"/>
              <a:t> to sa </a:t>
            </a:r>
            <a:r>
              <a:rPr lang="it-IT" sz="2600" dirty="0" err="1"/>
              <a:t>svim</a:t>
            </a:r>
            <a:r>
              <a:rPr lang="hr-HR" sz="2600" dirty="0"/>
              <a:t> pribadačama.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148"/>
            <a:ext cx="1898802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8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5698976" cy="4941168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Neka je dan krug središta </a:t>
            </a:r>
            <a:r>
              <a:rPr lang="hr-HR" sz="2800" i="1" dirty="0">
                <a:solidFill>
                  <a:srgbClr val="FF0000"/>
                </a:solidFill>
              </a:rPr>
              <a:t>S </a:t>
            </a:r>
            <a:r>
              <a:rPr lang="hr-HR" sz="2800" dirty="0">
                <a:solidFill>
                  <a:srgbClr val="FF0000"/>
                </a:solidFill>
              </a:rPr>
              <a:t>i Polumjera duljine </a:t>
            </a:r>
            <a:r>
              <a:rPr lang="hr-HR" sz="2800" i="1" dirty="0">
                <a:solidFill>
                  <a:srgbClr val="FF0000"/>
                </a:solidFill>
              </a:rPr>
              <a:t>r</a:t>
            </a:r>
            <a:r>
              <a:rPr lang="hr-HR" sz="2800" dirty="0">
                <a:solidFill>
                  <a:srgbClr val="FF0000"/>
                </a:solidFill>
              </a:rPr>
              <a:t>, a </a:t>
            </a:r>
            <a:r>
              <a:rPr lang="hr-HR" sz="2800" i="1" dirty="0">
                <a:solidFill>
                  <a:srgbClr val="FF0000"/>
                </a:solidFill>
              </a:rPr>
              <a:t>V </a:t>
            </a:r>
            <a:r>
              <a:rPr lang="hr-HR" sz="2800" dirty="0">
                <a:solidFill>
                  <a:srgbClr val="FF0000"/>
                </a:solidFill>
              </a:rPr>
              <a:t>neka je točka koja ne leži u ravnini tog kruga.</a:t>
            </a:r>
          </a:p>
          <a:p>
            <a:endParaRPr lang="hr-HR" sz="2800" dirty="0">
              <a:solidFill>
                <a:srgbClr val="FF0000"/>
              </a:solidFill>
            </a:endParaRPr>
          </a:p>
          <a:p>
            <a:r>
              <a:rPr lang="hr-HR" sz="2800" dirty="0">
                <a:solidFill>
                  <a:srgbClr val="FF0000"/>
                </a:solidFill>
              </a:rPr>
              <a:t>Skup svih točaka koje </a:t>
            </a:r>
            <a:r>
              <a:rPr lang="pl-PL" sz="2800" dirty="0">
                <a:solidFill>
                  <a:srgbClr val="FF0000"/>
                </a:solidFill>
              </a:rPr>
              <a:t>leže na dužinama koje spajaju točku </a:t>
            </a:r>
            <a:r>
              <a:rPr lang="pl-PL" sz="2800" i="1" dirty="0">
                <a:solidFill>
                  <a:srgbClr val="FF0000"/>
                </a:solidFill>
              </a:rPr>
              <a:t>V </a:t>
            </a:r>
            <a:r>
              <a:rPr lang="pl-PL" sz="2800" dirty="0">
                <a:solidFill>
                  <a:srgbClr val="FF0000"/>
                </a:solidFill>
              </a:rPr>
              <a:t>i bilo koju točku kruga </a:t>
            </a:r>
            <a:r>
              <a:rPr lang="hr-HR" sz="2800" dirty="0">
                <a:solidFill>
                  <a:srgbClr val="FF0000"/>
                </a:solidFill>
              </a:rPr>
              <a:t>nazivamo </a:t>
            </a:r>
            <a:r>
              <a:rPr lang="hr-HR" sz="2800" b="1" dirty="0">
                <a:solidFill>
                  <a:srgbClr val="FF0000"/>
                </a:solidFill>
              </a:rPr>
              <a:t>stožac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09" y="1988840"/>
            <a:ext cx="3188369" cy="288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Crtanje skice stošca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" y="1598551"/>
            <a:ext cx="948110" cy="7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" y="3100159"/>
            <a:ext cx="716261" cy="8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66" y="2759278"/>
            <a:ext cx="718368" cy="90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5" y="1997359"/>
            <a:ext cx="2314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826114"/>
            <a:ext cx="2505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669211"/>
            <a:ext cx="2628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" y="2146291"/>
            <a:ext cx="3429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Stožac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h – duljina visine</a:t>
            </a:r>
          </a:p>
          <a:p>
            <a:r>
              <a:rPr lang="hr-HR" dirty="0">
                <a:solidFill>
                  <a:srgbClr val="0070C0"/>
                </a:solidFill>
              </a:rPr>
              <a:t>s – duljina izvodnice</a:t>
            </a:r>
          </a:p>
          <a:p>
            <a:r>
              <a:rPr lang="hr-HR" dirty="0">
                <a:solidFill>
                  <a:srgbClr val="FF0000"/>
                </a:solidFill>
              </a:rPr>
              <a:t>r – duljina polumjera baze (osnovke)</a:t>
            </a:r>
          </a:p>
          <a:p>
            <a:r>
              <a:rPr lang="hr-HR" dirty="0">
                <a:solidFill>
                  <a:srgbClr val="00B050"/>
                </a:solidFill>
              </a:rPr>
              <a:t>d – duljina promjera baze (osnovke) </a:t>
            </a:r>
          </a:p>
          <a:p>
            <a:r>
              <a:rPr lang="hr-HR" dirty="0">
                <a:solidFill>
                  <a:srgbClr val="00B050"/>
                </a:solidFill>
              </a:rPr>
              <a:t>d = 2r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190652" y="3754751"/>
            <a:ext cx="4940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hr-HR" sz="2900" dirty="0">
                <a:latin typeface="+mj-lt"/>
              </a:rPr>
              <a:t>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754888" y="3124863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7030A0"/>
                </a:solidFill>
                <a:latin typeface="+mj-lt"/>
              </a:rPr>
              <a:t>h</a:t>
            </a:r>
            <a:r>
              <a:rPr lang="hr-HR" sz="29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25586" y="6021288"/>
            <a:ext cx="30348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7030A0"/>
                </a:solidFill>
                <a:latin typeface="+mj-lt"/>
              </a:rPr>
              <a:t>osnovka (baza)</a:t>
            </a:r>
            <a:r>
              <a:rPr lang="hr-HR" sz="2900" dirty="0">
                <a:solidFill>
                  <a:srgbClr val="7030A0"/>
                </a:solidFill>
                <a:latin typeface="+mj-lt"/>
              </a:rPr>
              <a:t>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893885" y="3282857"/>
            <a:ext cx="2522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38271"/>
              </a:avLst>
            </a:prstTxWarp>
            <a:spAutoFit/>
          </a:bodyPr>
          <a:lstStyle/>
          <a:p>
            <a:pPr algn="ctr"/>
            <a:r>
              <a:rPr lang="hr-H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 l a š t </a:t>
            </a:r>
          </a:p>
        </p:txBody>
      </p:sp>
      <p:sp>
        <p:nvSpPr>
          <p:cNvPr id="11" name="Elipsa 10"/>
          <p:cNvSpPr/>
          <p:nvPr/>
        </p:nvSpPr>
        <p:spPr>
          <a:xfrm>
            <a:off x="625586" y="4529331"/>
            <a:ext cx="3059112" cy="1254063"/>
          </a:xfrm>
          <a:prstGeom prst="ellipse">
            <a:avLst/>
          </a:pr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/>
          <p:nvPr/>
        </p:nvCxnSpPr>
        <p:spPr>
          <a:xfrm>
            <a:off x="2156339" y="2242556"/>
            <a:ext cx="1529556" cy="278848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 flipH="1">
            <a:off x="2142988" y="5131124"/>
            <a:ext cx="15429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2771800" y="5046052"/>
            <a:ext cx="53412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hr-HR" sz="2900" b="1" dirty="0">
                <a:latin typeface="+mj-lt"/>
              </a:rPr>
              <a:t> </a:t>
            </a:r>
            <a:r>
              <a:rPr lang="hr-HR" sz="2900" dirty="0">
                <a:latin typeface="+mj-lt"/>
              </a:rPr>
              <a:t> </a:t>
            </a:r>
          </a:p>
        </p:txBody>
      </p:sp>
      <p:cxnSp>
        <p:nvCxnSpPr>
          <p:cNvPr id="25" name="Ravni poveznik 24"/>
          <p:cNvCxnSpPr/>
          <p:nvPr/>
        </p:nvCxnSpPr>
        <p:spPr>
          <a:xfrm>
            <a:off x="2164176" y="2291559"/>
            <a:ext cx="0" cy="28648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H="1" flipV="1">
            <a:off x="1321478" y="4640486"/>
            <a:ext cx="1717382" cy="10317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1321478" y="4761738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00B050"/>
                </a:solidFill>
                <a:latin typeface="+mj-lt"/>
              </a:rPr>
              <a:t>d</a:t>
            </a:r>
            <a:r>
              <a:rPr lang="hr-HR" sz="2900" b="1" dirty="0">
                <a:latin typeface="+mj-lt"/>
              </a:rPr>
              <a:t> </a:t>
            </a:r>
            <a:r>
              <a:rPr lang="hr-HR" sz="29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6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/>
      <p:bldP spid="8" grpId="0"/>
      <p:bldP spid="10" grpId="0"/>
      <p:bldP spid="3" grpId="0"/>
      <p:bldP spid="11" grpId="0" animBg="1"/>
      <p:bldP spid="7" grpId="0" uiExpand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Stožac - pojmovi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7632848" cy="4853136"/>
          </a:xfrm>
        </p:spPr>
        <p:txBody>
          <a:bodyPr>
            <a:normAutofit/>
          </a:bodyPr>
          <a:lstStyle/>
          <a:p>
            <a:r>
              <a:rPr lang="pl-PL" dirty="0"/>
              <a:t>Ako je pravac koji spaja vrh </a:t>
            </a:r>
            <a:r>
              <a:rPr lang="pl-PL" i="1" dirty="0"/>
              <a:t>V </a:t>
            </a:r>
            <a:r>
              <a:rPr lang="pl-PL" dirty="0"/>
              <a:t>i središte </a:t>
            </a:r>
            <a:r>
              <a:rPr lang="pl-PL" i="1" dirty="0"/>
              <a:t>S </a:t>
            </a:r>
            <a:r>
              <a:rPr lang="pl-PL" dirty="0"/>
              <a:t>kruga okomit na osnovku (bazu), riječ je o </a:t>
            </a:r>
            <a:r>
              <a:rPr lang="pl-PL" b="1" dirty="0"/>
              <a:t>uspravnom </a:t>
            </a:r>
            <a:r>
              <a:rPr lang="hr-HR" b="1" dirty="0"/>
              <a:t>stošcu</a:t>
            </a:r>
            <a:r>
              <a:rPr lang="hr-HR" dirty="0"/>
              <a:t>.</a:t>
            </a:r>
          </a:p>
          <a:p>
            <a:r>
              <a:rPr lang="pl-PL" dirty="0"/>
              <a:t>Svaka spojnica vrha stošca s </a:t>
            </a:r>
            <a:r>
              <a:rPr lang="hr-HR" dirty="0"/>
              <a:t>bilo kojom točkom na rubu osnovke (kružnice) zove se </a:t>
            </a:r>
            <a:r>
              <a:rPr lang="hr-HR" b="1" dirty="0"/>
              <a:t>izvodnica stošca </a:t>
            </a:r>
            <a:r>
              <a:rPr lang="hr-HR" dirty="0"/>
              <a:t>(</a:t>
            </a:r>
            <a:r>
              <a:rPr lang="hr-HR" i="1" dirty="0"/>
              <a:t>s</a:t>
            </a:r>
            <a:r>
              <a:rPr lang="hr-HR" dirty="0"/>
              <a:t>).</a:t>
            </a:r>
          </a:p>
          <a:p>
            <a:r>
              <a:rPr lang="hr-HR" b="1" dirty="0"/>
              <a:t>Os stošca </a:t>
            </a:r>
            <a:r>
              <a:rPr lang="hr-HR" dirty="0"/>
              <a:t>je pravac (</a:t>
            </a:r>
            <a:r>
              <a:rPr lang="hr-HR" i="1" dirty="0"/>
              <a:t>VS</a:t>
            </a:r>
            <a:r>
              <a:rPr lang="hr-HR" dirty="0"/>
              <a:t>) koji prolazi njegovim vrhom i središtem baze stošca. Stožac je </a:t>
            </a:r>
            <a:r>
              <a:rPr lang="hr-HR" b="1" dirty="0"/>
              <a:t>uspravan</a:t>
            </a:r>
            <a:r>
              <a:rPr lang="hr-HR" dirty="0"/>
              <a:t> ako je njegova </a:t>
            </a:r>
            <a:r>
              <a:rPr lang="pt-BR" dirty="0"/>
              <a:t>os okomita na ravninu baze.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99" y="2162279"/>
            <a:ext cx="1657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74" y="4572000"/>
            <a:ext cx="2257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Stožac - pojmovi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853136"/>
          </a:xfrm>
        </p:spPr>
        <p:txBody>
          <a:bodyPr>
            <a:normAutofit/>
          </a:bodyPr>
          <a:lstStyle/>
          <a:p>
            <a:r>
              <a:rPr lang="hr-HR" b="1" dirty="0"/>
              <a:t>Visina stošca </a:t>
            </a:r>
            <a:r>
              <a:rPr lang="hr-HR" dirty="0"/>
              <a:t>je dužina povučena iz vrha okomito na ravninu baze stošca.</a:t>
            </a:r>
          </a:p>
          <a:p>
            <a:endParaRPr lang="hr-HR" dirty="0"/>
          </a:p>
          <a:p>
            <a:r>
              <a:rPr lang="hr-HR" b="1" dirty="0"/>
              <a:t>Osni presjek stošca </a:t>
            </a:r>
            <a:r>
              <a:rPr lang="hr-HR" dirty="0"/>
              <a:t>je trokut koji  nastaje kad se stožac presiječe ravninom koja sadrži os stošca i promjer njegove baze. Kod uspravnog stošca osni presjek je jednakokračan trokut.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7232"/>
            <a:ext cx="2160240" cy="28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25516"/>
            <a:ext cx="2202160" cy="25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utnik 11"/>
          <p:cNvSpPr/>
          <p:nvPr/>
        </p:nvSpPr>
        <p:spPr>
          <a:xfrm>
            <a:off x="-19222" y="-1"/>
            <a:ext cx="9144000" cy="1576585"/>
          </a:xfrm>
          <a:prstGeom prst="roundRect">
            <a:avLst/>
          </a:prstGeom>
          <a:solidFill>
            <a:srgbClr val="D60000"/>
          </a:solidFill>
          <a:ln w="57150"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/>
          <a:lstStyle/>
          <a:p>
            <a:pPr algn="l"/>
            <a:r>
              <a:rPr lang="hr-HR" dirty="0"/>
              <a:t>UPAMTI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940" y="1916832"/>
            <a:ext cx="8895548" cy="1353552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Duljina izvodnice stošca jednaka je   </a:t>
            </a:r>
          </a:p>
          <a:p>
            <a:r>
              <a:rPr lang="hr-HR" sz="2800" dirty="0">
                <a:solidFill>
                  <a:srgbClr val="FF0000"/>
                </a:solidFill>
              </a:rPr>
              <a:t>pri čemu je </a:t>
            </a:r>
            <a:r>
              <a:rPr lang="hr-HR" sz="2800" i="1" dirty="0">
                <a:solidFill>
                  <a:srgbClr val="FF0000"/>
                </a:solidFill>
              </a:rPr>
              <a:t>r </a:t>
            </a:r>
            <a:r>
              <a:rPr lang="hr-HR" sz="2800" dirty="0">
                <a:solidFill>
                  <a:srgbClr val="FF0000"/>
                </a:solidFill>
              </a:rPr>
              <a:t>duljina polumjera baze, a </a:t>
            </a:r>
            <a:r>
              <a:rPr lang="hr-HR" sz="2800" i="1" dirty="0">
                <a:solidFill>
                  <a:srgbClr val="FF0000"/>
                </a:solidFill>
              </a:rPr>
              <a:t>h </a:t>
            </a:r>
            <a:r>
              <a:rPr lang="hr-HR" sz="2800" dirty="0">
                <a:solidFill>
                  <a:srgbClr val="FF0000"/>
                </a:solidFill>
              </a:rPr>
              <a:t>duljina visine stošca.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940" y="233948"/>
            <a:ext cx="980728" cy="980728"/>
            <a:chOff x="7546873" y="5912537"/>
            <a:chExt cx="980728" cy="980728"/>
          </a:xfrm>
        </p:grpSpPr>
        <p:sp>
          <p:nvSpPr>
            <p:cNvPr id="10" name="Elipsa 9"/>
            <p:cNvSpPr/>
            <p:nvPr/>
          </p:nvSpPr>
          <p:spPr>
            <a:xfrm>
              <a:off x="7546873" y="5912537"/>
              <a:ext cx="980728" cy="980728"/>
            </a:xfrm>
            <a:prstGeom prst="ellipse">
              <a:avLst/>
            </a:prstGeom>
            <a:solidFill>
              <a:srgbClr val="5F5F5F">
                <a:alpha val="52000"/>
              </a:srgb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Kružna strelica 10"/>
            <p:cNvSpPr/>
            <p:nvPr/>
          </p:nvSpPr>
          <p:spPr>
            <a:xfrm rot="8662287" flipH="1">
              <a:off x="7681112" y="6082491"/>
              <a:ext cx="674696" cy="677688"/>
            </a:xfrm>
            <a:prstGeom prst="circularArrow">
              <a:avLst>
                <a:gd name="adj1" fmla="val 0"/>
                <a:gd name="adj2" fmla="val 1142319"/>
                <a:gd name="adj3" fmla="val 20245158"/>
                <a:gd name="adj4" fmla="val 1582297"/>
                <a:gd name="adj5" fmla="val 63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sp>
        <p:nvSpPr>
          <p:cNvPr id="13" name="TekstniOkvir 12"/>
          <p:cNvSpPr txBox="1"/>
          <p:nvPr/>
        </p:nvSpPr>
        <p:spPr>
          <a:xfrm>
            <a:off x="3800878" y="3270385"/>
            <a:ext cx="181492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  =h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+r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hr-HR" sz="2900" baseline="300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7" y="3539689"/>
            <a:ext cx="23812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3779877" y="3961394"/>
            <a:ext cx="172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  =s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-h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hr-HR" sz="2900" baseline="30000" dirty="0">
              <a:latin typeface="+mj-lt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800878" y="4665899"/>
            <a:ext cx="172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b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  =s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r-HR" sz="2900" b="1" dirty="0">
                <a:solidFill>
                  <a:srgbClr val="FF0000"/>
                </a:solidFill>
                <a:latin typeface="+mj-lt"/>
              </a:rPr>
              <a:t>-r</a:t>
            </a:r>
            <a:r>
              <a:rPr lang="hr-HR" sz="29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hr-HR" sz="2900" baseline="30000" dirty="0">
              <a:latin typeface="+mj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15532"/>
              </p:ext>
            </p:extLst>
          </p:nvPr>
        </p:nvGraphicFramePr>
        <p:xfrm>
          <a:off x="5868144" y="1772816"/>
          <a:ext cx="1774552" cy="62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Jednadžba" r:id="rId4" imgW="812520" imgH="241200" progId="Equation.3">
                  <p:embed/>
                </p:oleObj>
              </mc:Choice>
              <mc:Fallback>
                <p:oleObj name="Jednadžba" r:id="rId4" imgW="812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144" y="1772816"/>
                        <a:ext cx="1774552" cy="62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7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alfa_plava_2014">
  <a:themeElements>
    <a:clrScheme name="alfa_plava">
      <a:dk1>
        <a:srgbClr val="53537D"/>
      </a:dk1>
      <a:lt1>
        <a:srgbClr val="F8F8F8"/>
      </a:lt1>
      <a:dk2>
        <a:srgbClr val="53537D"/>
      </a:dk2>
      <a:lt2>
        <a:srgbClr val="F8F8F8"/>
      </a:lt2>
      <a:accent1>
        <a:srgbClr val="53537D"/>
      </a:accent1>
      <a:accent2>
        <a:srgbClr val="B9B9D1"/>
      </a:accent2>
      <a:accent3>
        <a:srgbClr val="FF0000"/>
      </a:accent3>
      <a:accent4>
        <a:srgbClr val="002060"/>
      </a:accent4>
      <a:accent5>
        <a:srgbClr val="00B0F0"/>
      </a:accent5>
      <a:accent6>
        <a:srgbClr val="666699"/>
      </a:accent6>
      <a:hlink>
        <a:srgbClr val="666699"/>
      </a:hlink>
      <a:folHlink>
        <a:srgbClr val="666699"/>
      </a:folHlink>
    </a:clrScheme>
    <a:fontScheme name="Office klasičn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alfa_plava_2014</Template>
  <TotalTime>576</TotalTime>
  <Words>951</Words>
  <Application>Microsoft Office PowerPoint</Application>
  <PresentationFormat>Prikaz na zaslonu (4:3)</PresentationFormat>
  <Paragraphs>115</Paragraphs>
  <Slides>22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alfa_plava_2014</vt:lpstr>
      <vt:lpstr>Jednadžba</vt:lpstr>
      <vt:lpstr>Stožac</vt:lpstr>
      <vt:lpstr>Zanimljivosti</vt:lpstr>
      <vt:lpstr>Pokus 1. </vt:lpstr>
      <vt:lpstr>UPAMTI</vt:lpstr>
      <vt:lpstr>Crtanje skice stošca</vt:lpstr>
      <vt:lpstr>Stožac</vt:lpstr>
      <vt:lpstr>Stožac - pojmovi</vt:lpstr>
      <vt:lpstr>Stožac - pojmovi</vt:lpstr>
      <vt:lpstr>UPAMTI</vt:lpstr>
      <vt:lpstr>Primjer 1. Izračunaj duljinu izvodnice stošca kojemu duljina polumjera baze iznosi 3 cm, a duljina visine stošca 4 cm.</vt:lpstr>
      <vt:lpstr>Primjer 2. Izračunaj opseg i površinu osnog presjeka stošca kojemu je zadana duljina visine i duljina polumjera baze</vt:lpstr>
      <vt:lpstr>Pokus 2.</vt:lpstr>
      <vt:lpstr>UPAMTI</vt:lpstr>
      <vt:lpstr>1. Među predmetima na slici pronađi stošce.</vt:lpstr>
      <vt:lpstr>2. Izračunaj duljinu izvodnice uspravnog stošca ako su zadane duljina polumjera baze i duljina visine:</vt:lpstr>
      <vt:lpstr>Oplošje stošca</vt:lpstr>
      <vt:lpstr>UPAMTI</vt:lpstr>
      <vt:lpstr>Primjer 1. Izračunaj oplošje stošca s duljinom polumjera baze √3 cm i visinom stošca duljine  √6 cm.</vt:lpstr>
      <vt:lpstr>Pokus 2.</vt:lpstr>
      <vt:lpstr>Obujam stošca</vt:lpstr>
      <vt:lpstr>UPAMTI</vt:lpstr>
      <vt:lpstr>Primjer 2. Izračunaj obujam stošca kojemu je zadano: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Valjak</dc:title>
  <dc:creator>Marija</dc:creator>
  <cp:lastModifiedBy>Marija Požgajec</cp:lastModifiedBy>
  <cp:revision>61</cp:revision>
  <cp:lastPrinted>2014-07-11T16:18:27Z</cp:lastPrinted>
  <dcterms:created xsi:type="dcterms:W3CDTF">2014-07-11T13:18:03Z</dcterms:created>
  <dcterms:modified xsi:type="dcterms:W3CDTF">2020-06-08T18:33:40Z</dcterms:modified>
</cp:coreProperties>
</file>