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utnik 8"/>
          <p:cNvSpPr/>
          <p:nvPr/>
        </p:nvSpPr>
        <p:spPr>
          <a:xfrm>
            <a:off x="0" y="0"/>
            <a:ext cx="9144000" cy="1484784"/>
          </a:xfrm>
          <a:prstGeom prst="roundRect">
            <a:avLst/>
          </a:prstGeom>
          <a:solidFill>
            <a:srgbClr val="535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7604" y="508518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-2" y="908720"/>
            <a:ext cx="9143999" cy="3717032"/>
          </a:xfrm>
          <a:prstGeom prst="roundRect">
            <a:avLst>
              <a:gd name="adj" fmla="val 71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68600" y="2191172"/>
            <a:ext cx="8406797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8599" y="2164121"/>
            <a:ext cx="8406797" cy="1594853"/>
          </a:xfrm>
          <a:noFill/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" y="174989"/>
            <a:ext cx="747275" cy="5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E1C-8643-4B52-9377-5958C20B2A25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92E9-9A06-4096-BB18-3FD55E3428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52E1C-8643-4B52-9377-5958C20B2A25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C92E9-9A06-4096-BB18-3FD55E3428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9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utnik 8"/>
          <p:cNvSpPr/>
          <p:nvPr/>
        </p:nvSpPr>
        <p:spPr>
          <a:xfrm>
            <a:off x="0" y="0"/>
            <a:ext cx="9144000" cy="14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err="1"/>
              <a:t>edite</a:t>
            </a:r>
            <a:r>
              <a:rPr lang="hr-HR" dirty="0"/>
              <a:t> stilove teksta matrice</a:t>
            </a:r>
          </a:p>
          <a:p>
            <a:pPr lvl="1"/>
            <a:r>
              <a:rPr lang="hr-HR" dirty="0"/>
              <a:t>Druga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2E1C-8643-4B52-9377-5958C20B2A25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92E9-9A06-4096-BB18-3FD55E3428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None/>
        <a:defRPr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Kugla i sfera. Oplošje i obujam kugle</a:t>
            </a:r>
          </a:p>
        </p:txBody>
      </p:sp>
    </p:spTree>
    <p:extLst>
      <p:ext uri="{BB962C8B-B14F-4D97-AF65-F5344CB8AC3E}">
        <p14:creationId xmlns:p14="http://schemas.microsoft.com/office/powerpoint/2010/main" val="176468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69717"/>
            <a:ext cx="8568952" cy="2191331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</a:t>
            </a:r>
            <a:r>
              <a:rPr lang="hr-HR" sz="2800" b="1" dirty="0">
                <a:solidFill>
                  <a:srgbClr val="FF0000"/>
                </a:solidFill>
              </a:rPr>
              <a:t>bujam</a:t>
            </a:r>
            <a:r>
              <a:rPr lang="pt-BR" sz="2800" b="1" dirty="0">
                <a:solidFill>
                  <a:srgbClr val="FF0000"/>
                </a:solidFill>
              </a:rPr>
              <a:t> kugle </a:t>
            </a:r>
            <a:r>
              <a:rPr lang="pt-BR" sz="2800" dirty="0">
                <a:solidFill>
                  <a:srgbClr val="FF0000"/>
                </a:solidFill>
              </a:rPr>
              <a:t>polumjera duljine </a:t>
            </a:r>
            <a:r>
              <a:rPr lang="pt-BR" sz="2800" i="1" dirty="0">
                <a:solidFill>
                  <a:srgbClr val="FF0000"/>
                </a:solidFill>
              </a:rPr>
              <a:t>r </a:t>
            </a:r>
            <a:r>
              <a:rPr lang="pt-BR" sz="2800" dirty="0">
                <a:solidFill>
                  <a:srgbClr val="FF0000"/>
                </a:solidFill>
              </a:rPr>
              <a:t>dan je formulom</a:t>
            </a:r>
            <a:endParaRPr lang="hr-HR" sz="2800" dirty="0">
              <a:solidFill>
                <a:srgbClr val="FF000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26100"/>
              </p:ext>
            </p:extLst>
          </p:nvPr>
        </p:nvGraphicFramePr>
        <p:xfrm>
          <a:off x="3455988" y="2492375"/>
          <a:ext cx="18700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Jednadžba" r:id="rId3" imgW="647640" imgH="393480" progId="Equation.3">
                  <p:embed/>
                </p:oleObj>
              </mc:Choice>
              <mc:Fallback>
                <p:oleObj name="Jednadžba" r:id="rId3" imgW="647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5988" y="2492375"/>
                        <a:ext cx="1870075" cy="113823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8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1. Izračunaj oplošje i obujam kugle polumjera duljine 5 cm.</a:t>
            </a:r>
          </a:p>
        </p:txBody>
      </p:sp>
      <p:sp>
        <p:nvSpPr>
          <p:cNvPr id="4" name="Akcijski gumb: Prilagođeno 3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19940"/>
              </p:ext>
            </p:extLst>
          </p:nvPr>
        </p:nvGraphicFramePr>
        <p:xfrm>
          <a:off x="251520" y="1628800"/>
          <a:ext cx="174240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Jednadžba" r:id="rId3" imgW="571320" imgH="431640" progId="Equation.3">
                  <p:embed/>
                </p:oleObj>
              </mc:Choice>
              <mc:Fallback>
                <p:oleObj name="Jednadžba" r:id="rId3" imgW="571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628800"/>
                        <a:ext cx="1742407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52909"/>
              </p:ext>
            </p:extLst>
          </p:nvPr>
        </p:nvGraphicFramePr>
        <p:xfrm>
          <a:off x="251520" y="2924944"/>
          <a:ext cx="27892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Jednadžba" r:id="rId5" imgW="914400" imgH="914400" progId="Equation.3">
                  <p:embed/>
                </p:oleObj>
              </mc:Choice>
              <mc:Fallback>
                <p:oleObj name="Jednadžba" r:id="rId5" imgW="914400" imgH="9144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24944"/>
                        <a:ext cx="27892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91" y="1556792"/>
            <a:ext cx="2513810" cy="23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55023"/>
              </p:ext>
            </p:extLst>
          </p:nvPr>
        </p:nvGraphicFramePr>
        <p:xfrm>
          <a:off x="3478166" y="1875670"/>
          <a:ext cx="2905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Jednadžba" r:id="rId8" imgW="952200" imgH="1625400" progId="Equation.3">
                  <p:embed/>
                </p:oleObj>
              </mc:Choice>
              <mc:Fallback>
                <p:oleObj name="Jednadžba" r:id="rId8" imgW="952200" imgH="16254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166" y="1875670"/>
                        <a:ext cx="2905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9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3369"/>
            <a:ext cx="2151979" cy="16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dirty="0"/>
              <a:t>Primjer 2. Kugla polumjera duljine 25 cm presječena je jednom ravninom na udaljenosti 7 cm od središta kugle. Izračunaj površinu presjeka.</a:t>
            </a:r>
          </a:p>
        </p:txBody>
      </p:sp>
      <p:sp>
        <p:nvSpPr>
          <p:cNvPr id="4" name="Akcijski gumb: Prilagođeno 3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300639"/>
              </p:ext>
            </p:extLst>
          </p:nvPr>
        </p:nvGraphicFramePr>
        <p:xfrm>
          <a:off x="179512" y="2244164"/>
          <a:ext cx="193516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Jednadžba" r:id="rId4" imgW="634680" imgH="685800" progId="Equation.3">
                  <p:embed/>
                </p:oleObj>
              </mc:Choice>
              <mc:Fallback>
                <p:oleObj name="Jednadžba" r:id="rId4" imgW="6346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244164"/>
                        <a:ext cx="1935163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90456"/>
              </p:ext>
            </p:extLst>
          </p:nvPr>
        </p:nvGraphicFramePr>
        <p:xfrm>
          <a:off x="3419872" y="3748633"/>
          <a:ext cx="3021012" cy="306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Jednadžba" r:id="rId6" imgW="990360" imgH="1320480" progId="Equation.3">
                  <p:embed/>
                </p:oleObj>
              </mc:Choice>
              <mc:Fallback>
                <p:oleObj name="Jednadžba" r:id="rId6" imgW="990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748633"/>
                        <a:ext cx="3021012" cy="3063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88189"/>
              </p:ext>
            </p:extLst>
          </p:nvPr>
        </p:nvGraphicFramePr>
        <p:xfrm>
          <a:off x="292943" y="3921538"/>
          <a:ext cx="2982913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Jednadžba" r:id="rId8" imgW="977760" imgH="812520" progId="Equation.3">
                  <p:embed/>
                </p:oleObj>
              </mc:Choice>
              <mc:Fallback>
                <p:oleObj name="Jednadžba" r:id="rId8" imgW="9777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43" y="3921538"/>
                        <a:ext cx="2982913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86" y="2530441"/>
            <a:ext cx="2716114" cy="27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vi-VN" dirty="0"/>
              <a:t>Među predmetima na slici pronađi </a:t>
            </a:r>
            <a:r>
              <a:rPr lang="hr-HR" dirty="0"/>
              <a:t>kugle.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71748" y="1855121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a) 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223043" y="1881198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b) 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045227" y="1899726"/>
            <a:ext cx="5966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c) 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900265" y="1903529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d) 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051720" y="4327525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e) 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447699" y="4309424"/>
            <a:ext cx="5132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f)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7" y="2389956"/>
            <a:ext cx="1660773" cy="19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69" y="2250218"/>
            <a:ext cx="1535513" cy="23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65" y="2357258"/>
            <a:ext cx="1617435" cy="17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86" y="2447935"/>
            <a:ext cx="19145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3" y="4596829"/>
            <a:ext cx="2147689" cy="17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1" y="4028581"/>
            <a:ext cx="2118580" cy="265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Izračunaj oplošje i obujam kugle polumjera duljine 12 mm.</a:t>
            </a:r>
          </a:p>
        </p:txBody>
      </p:sp>
    </p:spTree>
    <p:extLst>
      <p:ext uri="{BB962C8B-B14F-4D97-AF65-F5344CB8AC3E}">
        <p14:creationId xmlns:p14="http://schemas.microsoft.com/office/powerpoint/2010/main" val="167810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Izračunaj oplošje i obujam kugle promjera duljine 6 cm.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1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Izračunaj obujam kugle ako joj je oplošje 144</a:t>
            </a:r>
            <a:r>
              <a:rPr lang="el-GR" dirty="0">
                <a:latin typeface="+mn-lt"/>
              </a:rPr>
              <a:t>π</a:t>
            </a:r>
            <a:r>
              <a:rPr lang="el-GR" dirty="0"/>
              <a:t> </a:t>
            </a:r>
            <a:r>
              <a:rPr lang="hr-HR" dirty="0"/>
              <a:t>cm</a:t>
            </a:r>
            <a:r>
              <a:rPr lang="hr-HR" baseline="30000" dirty="0"/>
              <a:t>2</a:t>
            </a:r>
            <a:r>
              <a:rPr lang="hr-HR" dirty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16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5. Kugla polumjera duljine 5 cm presječena je ravninom čija udaljenost od središta iznosi 4 cm.</a:t>
            </a:r>
            <a:br>
              <a:rPr lang="hr-HR" dirty="0"/>
            </a:br>
            <a:r>
              <a:rPr lang="hr-HR" dirty="0"/>
              <a:t>Kolika je površina presjeka?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835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Kugla i sfera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81" y="1729254"/>
            <a:ext cx="1791293" cy="269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38327"/>
            <a:ext cx="29527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17" y="4653135"/>
            <a:ext cx="5839308" cy="162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853136"/>
          </a:xfrm>
        </p:spPr>
        <p:txBody>
          <a:bodyPr/>
          <a:lstStyle/>
          <a:p>
            <a:r>
              <a:rPr lang="pl-PL" b="1" dirty="0"/>
              <a:t>Kružnica </a:t>
            </a:r>
            <a:r>
              <a:rPr lang="pl-PL" dirty="0"/>
              <a:t>je skup svih točaka ravnine koje su jednako </a:t>
            </a:r>
            <a:r>
              <a:rPr lang="hr-HR" dirty="0"/>
              <a:t>udaljene od jedne čvrste točke </a:t>
            </a:r>
            <a:r>
              <a:rPr lang="hr-HR" i="1" dirty="0"/>
              <a:t>S. </a:t>
            </a:r>
            <a:r>
              <a:rPr lang="hr-HR" dirty="0"/>
              <a:t>Ta udaljenost se </a:t>
            </a:r>
            <a:r>
              <a:rPr lang="it-IT" dirty="0" err="1"/>
              <a:t>naziva</a:t>
            </a:r>
            <a:r>
              <a:rPr lang="it-IT" dirty="0"/>
              <a:t> </a:t>
            </a:r>
            <a:r>
              <a:rPr lang="it-IT" dirty="0" err="1"/>
              <a:t>radijus</a:t>
            </a:r>
            <a:r>
              <a:rPr lang="it-IT" dirty="0"/>
              <a:t> </a:t>
            </a:r>
            <a:r>
              <a:rPr lang="it-IT" dirty="0" err="1"/>
              <a:t>kružnice</a:t>
            </a:r>
            <a:r>
              <a:rPr lang="it-IT" dirty="0"/>
              <a:t> i </a:t>
            </a:r>
            <a:r>
              <a:rPr lang="hr-HR" dirty="0"/>
              <a:t>o</a:t>
            </a:r>
            <a:r>
              <a:rPr lang="it-IT" dirty="0" err="1"/>
              <a:t>značava</a:t>
            </a:r>
            <a:r>
              <a:rPr lang="it-IT" dirty="0"/>
              <a:t> sa </a:t>
            </a:r>
            <a:r>
              <a:rPr lang="it-IT" i="1" dirty="0"/>
              <a:t>r</a:t>
            </a:r>
            <a:r>
              <a:rPr lang="it-IT" dirty="0"/>
              <a:t>.</a:t>
            </a:r>
            <a:endParaRPr lang="hr-HR" dirty="0"/>
          </a:p>
          <a:p>
            <a:endParaRPr lang="hr-HR" dirty="0"/>
          </a:p>
          <a:p>
            <a:r>
              <a:rPr lang="hr-HR" b="1" dirty="0"/>
              <a:t>Krug </a:t>
            </a:r>
            <a:r>
              <a:rPr lang="hr-HR" dirty="0"/>
              <a:t>je skup svih točaka ravnine čija je udaljenost do čvrste točke </a:t>
            </a:r>
            <a:r>
              <a:rPr lang="hr-HR" i="1" dirty="0"/>
              <a:t>S </a:t>
            </a:r>
            <a:r>
              <a:rPr lang="hr-HR" dirty="0"/>
              <a:t>manja ili jednaka </a:t>
            </a:r>
            <a:r>
              <a:rPr lang="hr-HR" i="1" dirty="0"/>
              <a:t>r</a:t>
            </a:r>
            <a:r>
              <a:rPr lang="hr-H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16" y="1612451"/>
            <a:ext cx="2247706" cy="232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12" y="4149080"/>
            <a:ext cx="2335510" cy="229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69717"/>
            <a:ext cx="6048672" cy="494116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Sfera</a:t>
            </a:r>
            <a:r>
              <a:rPr lang="pl-PL" sz="2800" dirty="0">
                <a:solidFill>
                  <a:srgbClr val="FF0000"/>
                </a:solidFill>
              </a:rPr>
              <a:t>, kuglina ploha, skup je točaka u prostoru koje su jednako </a:t>
            </a:r>
            <a:r>
              <a:rPr lang="hr-HR" sz="2800" dirty="0">
                <a:solidFill>
                  <a:srgbClr val="FF0000"/>
                </a:solidFill>
              </a:rPr>
              <a:t>udaljene od jedne čvrste točke </a:t>
            </a:r>
            <a:r>
              <a:rPr lang="hr-HR" sz="2800" i="1" dirty="0">
                <a:solidFill>
                  <a:srgbClr val="FF0000"/>
                </a:solidFill>
              </a:rPr>
              <a:t>S</a:t>
            </a:r>
            <a:r>
              <a:rPr lang="hr-HR" sz="2800" dirty="0">
                <a:solidFill>
                  <a:srgbClr val="FF0000"/>
                </a:solidFill>
              </a:rPr>
              <a:t>. Ta se točka zove središte (centar) </a:t>
            </a:r>
            <a:r>
              <a:rPr lang="hr-HR" sz="2800" dirty="0" err="1">
                <a:solidFill>
                  <a:srgbClr val="FF0000"/>
                </a:solidFill>
              </a:rPr>
              <a:t>kugline</a:t>
            </a:r>
            <a:r>
              <a:rPr lang="hr-HR" sz="2800" dirty="0">
                <a:solidFill>
                  <a:srgbClr val="FF0000"/>
                </a:solidFill>
              </a:rPr>
              <a:t> plohe.</a:t>
            </a:r>
          </a:p>
          <a:p>
            <a:r>
              <a:rPr lang="vi-VN" sz="2800" dirty="0">
                <a:solidFill>
                  <a:srgbClr val="FF0000"/>
                </a:solidFill>
              </a:rPr>
              <a:t>Dio prostora omeđen sferom, uključujući i točke sfere, zove se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kugla</a:t>
            </a:r>
            <a:r>
              <a:rPr lang="pl-PL" sz="2800" dirty="0">
                <a:solidFill>
                  <a:srgbClr val="FF0000"/>
                </a:solidFill>
              </a:rPr>
              <a:t>. Kugla je skup svih točaka prostora čija je udaljenost do čvrste točke </a:t>
            </a:r>
            <a:r>
              <a:rPr lang="pl-PL" sz="2800" i="1" dirty="0">
                <a:solidFill>
                  <a:srgbClr val="FF0000"/>
                </a:solidFill>
              </a:rPr>
              <a:t>S </a:t>
            </a:r>
            <a:r>
              <a:rPr lang="pl-PL" sz="2800" dirty="0">
                <a:solidFill>
                  <a:srgbClr val="FF0000"/>
                </a:solidFill>
              </a:rPr>
              <a:t>tog prostora manja od </a:t>
            </a:r>
            <a:r>
              <a:rPr lang="pl-PL" sz="2800" i="1" dirty="0">
                <a:solidFill>
                  <a:srgbClr val="FF0000"/>
                </a:solidFill>
              </a:rPr>
              <a:t>r </a:t>
            </a:r>
            <a:r>
              <a:rPr lang="pl-PL" sz="2800" dirty="0">
                <a:solidFill>
                  <a:srgbClr val="FF0000"/>
                </a:solidFill>
              </a:rPr>
              <a:t>ili jednaka </a:t>
            </a:r>
            <a:r>
              <a:rPr lang="pl-PL" sz="2800" i="1" dirty="0">
                <a:solidFill>
                  <a:srgbClr val="FF0000"/>
                </a:solidFill>
              </a:rPr>
              <a:t>r</a:t>
            </a:r>
            <a:r>
              <a:rPr lang="pl-PL" sz="2800" dirty="0">
                <a:solidFill>
                  <a:srgbClr val="FF0000"/>
                </a:solidFill>
              </a:rPr>
              <a:t>.</a:t>
            </a:r>
            <a:endParaRPr lang="hr-HR" sz="2500" dirty="0">
              <a:solidFill>
                <a:srgbClr val="FF000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84" y="1772817"/>
            <a:ext cx="2513810" cy="23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91" y="4293096"/>
            <a:ext cx="251461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Crtanje skice kugle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" y="1598551"/>
            <a:ext cx="948110" cy="7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9" y="3991118"/>
            <a:ext cx="716261" cy="8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32" y="3705809"/>
            <a:ext cx="718368" cy="90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0" y="1598550"/>
            <a:ext cx="2571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0" y="4163424"/>
            <a:ext cx="26289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1118"/>
            <a:ext cx="2486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Kugla i sfera - pojmovi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618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 flipH="1">
            <a:off x="2339752" y="1988840"/>
            <a:ext cx="2016222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 flipV="1">
            <a:off x="2987826" y="4151860"/>
            <a:ext cx="1656182" cy="384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4355974" y="1654383"/>
            <a:ext cx="34708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latin typeface="+mj-lt"/>
              </a:rPr>
              <a:t>sporedna kružnica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52905" y="4344241"/>
            <a:ext cx="297389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latin typeface="+mj-lt"/>
              </a:rPr>
              <a:t>glavna kružnica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621802" y="2224011"/>
            <a:ext cx="543609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500" dirty="0">
                <a:latin typeface="+mj-lt"/>
              </a:rPr>
              <a:t>Kružnice na </a:t>
            </a:r>
            <a:r>
              <a:rPr lang="hr-HR" sz="2500" dirty="0" err="1">
                <a:latin typeface="+mj-lt"/>
              </a:rPr>
              <a:t>kuglinoj</a:t>
            </a:r>
            <a:r>
              <a:rPr lang="hr-HR" sz="2500" dirty="0">
                <a:latin typeface="+mj-lt"/>
              </a:rPr>
              <a:t> plohi, kojima je polumjer manji od polumjera kugle i kojima se središte nalazi izvan središta kugle zovu se </a:t>
            </a:r>
            <a:r>
              <a:rPr lang="hr-HR" sz="2500" b="1" dirty="0">
                <a:latin typeface="+mj-lt"/>
              </a:rPr>
              <a:t>sporedne kružnice</a:t>
            </a:r>
            <a:r>
              <a:rPr lang="hr-HR" sz="2500" dirty="0">
                <a:latin typeface="+mj-lt"/>
              </a:rPr>
              <a:t>.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3002634" y="5075232"/>
            <a:ext cx="60552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500" dirty="0">
                <a:latin typeface="+mj-lt"/>
              </a:rPr>
              <a:t>Kružnice na </a:t>
            </a:r>
            <a:r>
              <a:rPr lang="hr-HR" sz="2500" dirty="0" err="1">
                <a:latin typeface="+mj-lt"/>
              </a:rPr>
              <a:t>kuglinoj</a:t>
            </a:r>
            <a:r>
              <a:rPr lang="hr-HR" sz="2500" dirty="0">
                <a:latin typeface="+mj-lt"/>
              </a:rPr>
              <a:t> plohi kojima je polumjer jednak polumjeru kugle i kojima se središte nalazi u središtu kugle zovu se </a:t>
            </a:r>
            <a:r>
              <a:rPr lang="hr-HR" sz="2500" b="1" dirty="0">
                <a:latin typeface="+mj-lt"/>
              </a:rPr>
              <a:t>glavne kružnice</a:t>
            </a:r>
            <a:r>
              <a:rPr lang="hr-HR" sz="25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0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1.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/>
              <a:t>Uzmi model jedne polukugle i tanji konopac </a:t>
            </a:r>
            <a:r>
              <a:rPr lang="hr-HR" dirty="0"/>
              <a:t>(bilo bi dobro da je namazan voskom ili ljepljiv kako bismo ga mogli lakše namotavati)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Omotaj cijelu zakrivljenu plohu polukugle konopcem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Odmotaj konopac i na sličan način omotaj njime veliki krug modela. Omotat ćeš ga dva puta.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Što zaključuješ?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47" y="1516085"/>
            <a:ext cx="3911153" cy="217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6" y="3717673"/>
            <a:ext cx="4165848" cy="31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69717"/>
            <a:ext cx="8568952" cy="2191331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Oplošje kugle </a:t>
            </a:r>
            <a:r>
              <a:rPr lang="pt-BR" sz="2800" dirty="0">
                <a:solidFill>
                  <a:srgbClr val="FF0000"/>
                </a:solidFill>
              </a:rPr>
              <a:t>polumjera duljine </a:t>
            </a:r>
            <a:r>
              <a:rPr lang="pt-BR" sz="2800" i="1" dirty="0">
                <a:solidFill>
                  <a:srgbClr val="FF0000"/>
                </a:solidFill>
              </a:rPr>
              <a:t>r </a:t>
            </a:r>
            <a:r>
              <a:rPr lang="pt-BR" sz="2800" dirty="0">
                <a:solidFill>
                  <a:srgbClr val="FF0000"/>
                </a:solidFill>
              </a:rPr>
              <a:t>dano je formulom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i="1" dirty="0">
                <a:solidFill>
                  <a:srgbClr val="FF0000"/>
                </a:solidFill>
              </a:rPr>
              <a:t>O </a:t>
            </a:r>
            <a:r>
              <a:rPr lang="pt-BR" sz="2800" b="1" dirty="0">
                <a:solidFill>
                  <a:srgbClr val="FF0000"/>
                </a:solidFill>
              </a:rPr>
              <a:t>= 4</a:t>
            </a:r>
            <a:r>
              <a:rPr lang="pt-BR" sz="2800" b="1" i="1" dirty="0">
                <a:solidFill>
                  <a:srgbClr val="FF0000"/>
                </a:solidFill>
              </a:rPr>
              <a:t>r</a:t>
            </a:r>
            <a:r>
              <a:rPr lang="pt-BR" sz="2800" b="1" baseline="30000" dirty="0">
                <a:solidFill>
                  <a:srgbClr val="FF0000"/>
                </a:solidFill>
              </a:rPr>
              <a:t>2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pt-BR" sz="2800" b="1" dirty="0">
                <a:solidFill>
                  <a:srgbClr val="FF0000"/>
                </a:solidFill>
              </a:rPr>
              <a:t>.</a:t>
            </a:r>
            <a:endParaRPr lang="hr-HR" sz="2500" b="1" dirty="0">
              <a:solidFill>
                <a:srgbClr val="FF000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70008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1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01" y="1700808"/>
            <a:ext cx="262499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2.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588224" cy="5257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Potrebna ti je </a:t>
            </a:r>
            <a:r>
              <a:rPr lang="hr-HR" dirty="0" err="1"/>
              <a:t>ping</a:t>
            </a:r>
            <a:r>
              <a:rPr lang="hr-HR" dirty="0"/>
              <a:t>-</a:t>
            </a:r>
            <a:r>
              <a:rPr lang="hr-HR" dirty="0" err="1"/>
              <a:t>pong</a:t>
            </a:r>
            <a:r>
              <a:rPr lang="hr-HR" dirty="0"/>
              <a:t> loptica, pijesak (ili morska sol ili nešto </a:t>
            </a:r>
            <a:r>
              <a:rPr lang="pl-PL" dirty="0"/>
              <a:t>sitno...) te stožac od kartona kojemu je polumjer baze jednak </a:t>
            </a:r>
            <a:r>
              <a:rPr lang="hr-HR" dirty="0"/>
              <a:t>polumjeru kugle, a visina mu je četiri puta veća od polumjera kugle (</a:t>
            </a:r>
            <a:r>
              <a:rPr lang="hr-HR" i="1" dirty="0"/>
              <a:t>h </a:t>
            </a:r>
            <a:r>
              <a:rPr lang="hr-HR" dirty="0"/>
              <a:t>= 4</a:t>
            </a:r>
            <a:r>
              <a:rPr lang="hr-HR" i="1" dirty="0"/>
              <a:t>r</a:t>
            </a:r>
            <a:r>
              <a:rPr lang="hr-HR" dirty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Izmjeri promjer </a:t>
            </a:r>
            <a:r>
              <a:rPr lang="hr-HR" dirty="0" err="1"/>
              <a:t>ping</a:t>
            </a:r>
            <a:r>
              <a:rPr lang="hr-HR" dirty="0"/>
              <a:t>-</a:t>
            </a:r>
            <a:r>
              <a:rPr lang="hr-HR" dirty="0" err="1"/>
              <a:t>pong</a:t>
            </a:r>
            <a:r>
              <a:rPr lang="hr-HR" dirty="0"/>
              <a:t> loptice.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Na </a:t>
            </a:r>
            <a:r>
              <a:rPr lang="hr-HR" dirty="0" err="1"/>
              <a:t>ping</a:t>
            </a:r>
            <a:r>
              <a:rPr lang="hr-HR" dirty="0"/>
              <a:t>-</a:t>
            </a:r>
            <a:r>
              <a:rPr lang="hr-HR" dirty="0" err="1"/>
              <a:t>pong</a:t>
            </a:r>
            <a:r>
              <a:rPr lang="hr-HR" dirty="0"/>
              <a:t> loptici napravi rupicu i u nju naspi pijesak ili morsku sol ili nešto slično. Neka loptica bude potpuno puna.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/>
              <a:t>Napravi stožac od kartona s jednakim polumjerom i visinom </a:t>
            </a:r>
            <a:r>
              <a:rPr lang="hr-HR" dirty="0"/>
              <a:t>jednakom četverostrukom polumjeru loptice. Duljinu izvodnice stošca izračunaj po Pitagorinu poučku. Stožac napravi bez baze.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Prebaci sada pijesak iz loptice u stožac i uvjeri se da je stožac napunjen istom količinom pijeska.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95" y="3848823"/>
            <a:ext cx="2145010" cy="244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lfa_plava_2014">
  <a:themeElements>
    <a:clrScheme name="alfa_plava">
      <a:dk1>
        <a:srgbClr val="53537D"/>
      </a:dk1>
      <a:lt1>
        <a:srgbClr val="F8F8F8"/>
      </a:lt1>
      <a:dk2>
        <a:srgbClr val="53537D"/>
      </a:dk2>
      <a:lt2>
        <a:srgbClr val="F8F8F8"/>
      </a:lt2>
      <a:accent1>
        <a:srgbClr val="53537D"/>
      </a:accent1>
      <a:accent2>
        <a:srgbClr val="B9B9D1"/>
      </a:accent2>
      <a:accent3>
        <a:srgbClr val="FF0000"/>
      </a:accent3>
      <a:accent4>
        <a:srgbClr val="002060"/>
      </a:accent4>
      <a:accent5>
        <a:srgbClr val="00B0F0"/>
      </a:accent5>
      <a:accent6>
        <a:srgbClr val="666699"/>
      </a:accent6>
      <a:hlink>
        <a:srgbClr val="666699"/>
      </a:hlink>
      <a:folHlink>
        <a:srgbClr val="666699"/>
      </a:folHlink>
    </a:clrScheme>
    <a:fontScheme name="Office klasičn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alfa_plava_2014</Template>
  <TotalTime>59</TotalTime>
  <Words>505</Words>
  <Application>Microsoft Office PowerPoint</Application>
  <PresentationFormat>Prikaz na zaslonu (4:3)</PresentationFormat>
  <Paragraphs>46</Paragraphs>
  <Slides>17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alfa_plava_2014</vt:lpstr>
      <vt:lpstr>Jednadžba</vt:lpstr>
      <vt:lpstr>Kugla i sfera. Oplošje i obujam kugle</vt:lpstr>
      <vt:lpstr>Kugla i sfera</vt:lpstr>
      <vt:lpstr>Ponovimo!</vt:lpstr>
      <vt:lpstr>UPAMTI</vt:lpstr>
      <vt:lpstr>Crtanje skice kugle</vt:lpstr>
      <vt:lpstr>Kugla i sfera - pojmovi</vt:lpstr>
      <vt:lpstr>Pokus 1. </vt:lpstr>
      <vt:lpstr>UPAMTI</vt:lpstr>
      <vt:lpstr>Pokus 2.</vt:lpstr>
      <vt:lpstr>UPAMTI</vt:lpstr>
      <vt:lpstr>Primjer 1. Izračunaj oplošje i obujam kugle polumjera duljine 5 cm.</vt:lpstr>
      <vt:lpstr>Primjer 2. Kugla polumjera duljine 25 cm presječena je jednom ravninom na udaljenosti 7 cm od središta kugle. Izračunaj površinu presjeka.</vt:lpstr>
      <vt:lpstr>1. Među predmetima na slici pronađi kugle.</vt:lpstr>
      <vt:lpstr>2. Izračunaj oplošje i obujam kugle polumjera duljine 12 mm.</vt:lpstr>
      <vt:lpstr>3. Izračunaj oplošje i obujam kugle promjera duljine 6 cm.</vt:lpstr>
      <vt:lpstr>4. Izračunaj obujam kugle ako joj je oplošje 144π cm2.</vt:lpstr>
      <vt:lpstr>5. Kugla polumjera duljine 5 cm presječena je ravninom čija udaljenost od središta iznosi 4 cm. Kolika je površina presjeka?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Marija</dc:creator>
  <cp:lastModifiedBy>Marija Požgajec</cp:lastModifiedBy>
  <cp:revision>30</cp:revision>
  <dcterms:created xsi:type="dcterms:W3CDTF">2014-07-16T08:49:30Z</dcterms:created>
  <dcterms:modified xsi:type="dcterms:W3CDTF">2020-06-08T18:25:29Z</dcterms:modified>
</cp:coreProperties>
</file>